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72" r:id="rId2"/>
    <p:sldId id="368" r:id="rId3"/>
    <p:sldId id="285" r:id="rId4"/>
    <p:sldId id="272" r:id="rId5"/>
    <p:sldId id="282" r:id="rId6"/>
    <p:sldId id="275" r:id="rId7"/>
    <p:sldId id="288" r:id="rId8"/>
    <p:sldId id="339" r:id="rId9"/>
    <p:sldId id="287" r:id="rId10"/>
    <p:sldId id="291" r:id="rId11"/>
    <p:sldId id="370" r:id="rId12"/>
    <p:sldId id="294" r:id="rId13"/>
    <p:sldId id="293" r:id="rId14"/>
    <p:sldId id="302" r:id="rId15"/>
    <p:sldId id="353" r:id="rId16"/>
    <p:sldId id="306" r:id="rId17"/>
    <p:sldId id="301" r:id="rId18"/>
    <p:sldId id="303" r:id="rId19"/>
    <p:sldId id="338" r:id="rId20"/>
    <p:sldId id="365" r:id="rId21"/>
    <p:sldId id="295" r:id="rId22"/>
    <p:sldId id="296" r:id="rId23"/>
    <p:sldId id="356" r:id="rId24"/>
    <p:sldId id="357" r:id="rId25"/>
    <p:sldId id="360" r:id="rId26"/>
    <p:sldId id="352" r:id="rId27"/>
    <p:sldId id="325" r:id="rId28"/>
    <p:sldId id="335" r:id="rId29"/>
    <p:sldId id="312" r:id="rId30"/>
    <p:sldId id="336" r:id="rId31"/>
    <p:sldId id="363" r:id="rId32"/>
    <p:sldId id="367" r:id="rId33"/>
    <p:sldId id="364" r:id="rId34"/>
    <p:sldId id="358" r:id="rId35"/>
    <p:sldId id="359" r:id="rId36"/>
    <p:sldId id="313" r:id="rId37"/>
    <p:sldId id="371" r:id="rId38"/>
    <p:sldId id="315" r:id="rId39"/>
    <p:sldId id="361" r:id="rId40"/>
    <p:sldId id="320" r:id="rId41"/>
    <p:sldId id="369" r:id="rId42"/>
    <p:sldId id="366" r:id="rId43"/>
  </p:sldIdLst>
  <p:sldSz cx="12192000" cy="6858000"/>
  <p:notesSz cx="6881813" cy="9296400"/>
  <p:defaultTextStyle>
    <a:defPPr>
      <a:defRPr lang="bn-B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CC"/>
    <a:srgbClr val="FF6600"/>
    <a:srgbClr val="006600"/>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76" autoAdjust="0"/>
  </p:normalViewPr>
  <p:slideViewPr>
    <p:cSldViewPr snapToGrid="0">
      <p:cViewPr varScale="1">
        <p:scale>
          <a:sx n="66" d="100"/>
          <a:sy n="66" d="100"/>
        </p:scale>
        <p:origin x="-792" y="-1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61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Sheet1!$F$2</c:f>
              <c:strCache>
                <c:ptCount val="1"/>
                <c:pt idx="0">
                  <c:v>বরাদ্দের পরিমাণ </c:v>
                </c:pt>
              </c:strCache>
            </c:strRef>
          </c:tx>
          <c:spPr>
            <a:ln>
              <a:solidFill>
                <a:schemeClr val="bg2"/>
              </a:solidFill>
            </a:ln>
          </c:spPr>
          <c:dLbls>
            <c:dLbl>
              <c:idx val="3"/>
              <c:layout/>
              <c:showCatName val="1"/>
              <c:extLst>
                <c:ext xmlns:c15="http://schemas.microsoft.com/office/drawing/2012/chart" uri="{CE6537A1-D6FC-4f65-9D91-7224C49458BB}"/>
              </c:extLst>
            </c:dLbl>
            <c:dLbl>
              <c:idx val="6"/>
              <c:layout/>
              <c:dLblPos val="bestFit"/>
              <c:showCatName val="1"/>
              <c:extLst>
                <c:ext xmlns:c15="http://schemas.microsoft.com/office/drawing/2012/chart" uri="{CE6537A1-D6FC-4f65-9D91-7224C49458BB}"/>
              </c:extLst>
            </c:dLbl>
            <c:spPr>
              <a:noFill/>
              <a:ln>
                <a:noFill/>
              </a:ln>
              <a:effectLst/>
            </c:spPr>
            <c:txPr>
              <a:bodyPr/>
              <a:lstStyle/>
              <a:p>
                <a:pPr>
                  <a:defRPr lang="en-SG" sz="1800">
                    <a:latin typeface="Nikosh" panose="02000000000000000000" pitchFamily="2" charset="0"/>
                    <a:cs typeface="Nikosh" panose="02000000000000000000" pitchFamily="2" charset="0"/>
                  </a:defRPr>
                </a:pPr>
                <a:endParaRPr lang="en-US"/>
              </a:p>
            </c:txPr>
            <c:showCatName val="1"/>
            <c:showPercent val="1"/>
            <c:showLeaderLines val="1"/>
            <c:extLst>
              <c:ext xmlns:c15="http://schemas.microsoft.com/office/drawing/2012/chart" uri="{CE6537A1-D6FC-4f65-9D91-7224C49458BB}"/>
            </c:extLst>
          </c:dLbls>
          <c:cat>
            <c:strRef>
              <c:f>Sheet1!$E$3:$E$11</c:f>
              <c:strCache>
                <c:ptCount val="9"/>
                <c:pt idx="0">
                  <c:v>অতিদরিদ্রদের জন্য কর্মসংস্থান কর্মসূচি</c:v>
                </c:pt>
                <c:pt idx="1">
                  <c:v>ভিজিএফ</c:v>
                </c:pt>
                <c:pt idx="2">
                  <c:v>জি আর চাল</c:v>
                </c:pt>
                <c:pt idx="3">
                  <c:v>জি আর নগদ</c:v>
                </c:pt>
                <c:pt idx="4">
                  <c:v>ঢেউটিন</c:v>
                </c:pt>
                <c:pt idx="5">
                  <c:v>গৃহনির্মাণ মঞ্জুরী</c:v>
                </c:pt>
                <c:pt idx="6">
                  <c:v>কম্বল</c:v>
                </c:pt>
                <c:pt idx="7">
                  <c:v>গ্রামীণ অবকাঠামো রক্ষণাবেক্ষণ কর্মসূচি (টি আর)</c:v>
                </c:pt>
                <c:pt idx="8">
                  <c:v>কাজের বিনিময়ে খাদ্য কর্মসূচি (কাবিখা)</c:v>
                </c:pt>
              </c:strCache>
            </c:strRef>
          </c:cat>
          <c:val>
            <c:numRef>
              <c:f>Sheet1!$F$3:$F$11</c:f>
              <c:numCache>
                <c:formatCode>[$-5000445]0</c:formatCode>
                <c:ptCount val="9"/>
                <c:pt idx="0">
                  <c:v>53105412000</c:v>
                </c:pt>
                <c:pt idx="1">
                  <c:v>40762520000</c:v>
                </c:pt>
                <c:pt idx="2">
                  <c:v>9724561000</c:v>
                </c:pt>
                <c:pt idx="3">
                  <c:v>1027500000</c:v>
                </c:pt>
                <c:pt idx="4">
                  <c:v>1290000000</c:v>
                </c:pt>
                <c:pt idx="5">
                  <c:v>1391200000</c:v>
                </c:pt>
                <c:pt idx="6">
                  <c:v>605000000</c:v>
                </c:pt>
                <c:pt idx="7">
                  <c:v>44472200000</c:v>
                </c:pt>
                <c:pt idx="8">
                  <c:v>52180300000</c:v>
                </c:pt>
              </c:numCache>
            </c:numRef>
          </c:val>
        </c:ser>
        <c:dLbls>
          <c:showCatName val="1"/>
          <c:showPercent val="1"/>
        </c:dLbls>
        <c:firstSliceAng val="0"/>
      </c:pieChart>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Sheet1!$B$1</c:f>
              <c:strCache>
                <c:ptCount val="1"/>
                <c:pt idx="0">
                  <c:v>দরিদ্রের শতকরা হার</c:v>
                </c:pt>
              </c:strCache>
            </c:strRef>
          </c:tx>
          <c:spPr>
            <a:ln w="9525" cap="rnd">
              <a:solidFill>
                <a:schemeClr val="accent1"/>
              </a:solidFill>
              <a:round/>
            </a:ln>
            <a:effectLst>
              <a:outerShdw blurRad="40000" dist="23000" dir="5400000" rotWithShape="0">
                <a:srgbClr val="000000">
                  <a:alpha val="35000"/>
                </a:srgbClr>
              </a:outerShdw>
            </a:effectLst>
          </c:spPr>
          <c:marker>
            <c:symbol val="circle"/>
            <c:size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Lbl>
              <c:idx val="0"/>
              <c:layout/>
              <c:tx>
                <c:rich>
                  <a:bodyPr/>
                  <a:lstStyle/>
                  <a:p>
                    <a:r>
                      <a:rPr lang="bn-BD" baseline="0"/>
                      <a:t>৫৬%</a:t>
                    </a:r>
                    <a:endParaRPr lang="bn-BD"/>
                  </a:p>
                </c:rich>
              </c:tx>
              <c:dLblPos val="r"/>
              <c:showVal val="1"/>
              <c:showCatName val="1"/>
              <c:extLst>
                <c:ext xmlns:c15="http://schemas.microsoft.com/office/drawing/2012/chart" uri="{CE6537A1-D6FC-4f65-9D91-7224C49458BB}"/>
              </c:extLst>
            </c:dLbl>
            <c:dLbl>
              <c:idx val="1"/>
              <c:layout/>
              <c:tx>
                <c:rich>
                  <a:bodyPr/>
                  <a:lstStyle/>
                  <a:p>
                    <a:r>
                      <a:rPr lang="bn-BD" baseline="0"/>
                      <a:t>৩১.৫%</a:t>
                    </a:r>
                    <a:endParaRPr lang="bn-BD"/>
                  </a:p>
                </c:rich>
              </c:tx>
              <c:dLblPos val="r"/>
              <c:showVal val="1"/>
              <c:showCatName val="1"/>
              <c:extLst>
                <c:ext xmlns:c15="http://schemas.microsoft.com/office/drawing/2012/chart" uri="{CE6537A1-D6FC-4f65-9D91-7224C49458BB}"/>
              </c:extLst>
            </c:dLbl>
            <c:dLbl>
              <c:idx val="2"/>
              <c:layout/>
              <c:tx>
                <c:rich>
                  <a:bodyPr/>
                  <a:lstStyle/>
                  <a:p>
                    <a:r>
                      <a:rPr lang="bn-BD" baseline="0"/>
                      <a:t>২৪.৭%</a:t>
                    </a:r>
                  </a:p>
                </c:rich>
              </c:tx>
              <c:dLblPos val="r"/>
              <c:showVal val="1"/>
              <c:showCatNam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Val val="1"/>
            <c:showCatName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Sheet1!$A$2:$A$4</c:f>
              <c:numCache>
                <c:formatCode>[$-5000445]0</c:formatCode>
                <c:ptCount val="3"/>
                <c:pt idx="0">
                  <c:v>1992</c:v>
                </c:pt>
                <c:pt idx="1">
                  <c:v>2010</c:v>
                </c:pt>
                <c:pt idx="2">
                  <c:v>2014</c:v>
                </c:pt>
              </c:numCache>
            </c:numRef>
          </c:xVal>
          <c:yVal>
            <c:numRef>
              <c:f>Sheet1!$B$2:$B$4</c:f>
              <c:numCache>
                <c:formatCode>[$-5000445]0.#</c:formatCode>
                <c:ptCount val="3"/>
                <c:pt idx="0" formatCode="[$-5000445]0">
                  <c:v>56</c:v>
                </c:pt>
                <c:pt idx="1">
                  <c:v>31.5</c:v>
                </c:pt>
                <c:pt idx="2">
                  <c:v>24.7</c:v>
                </c:pt>
              </c:numCache>
            </c:numRef>
          </c:yVal>
        </c:ser>
        <c:dLbls>
          <c:showVal val="1"/>
          <c:showCatName val="1"/>
        </c:dLbls>
        <c:axId val="117720960"/>
        <c:axId val="120289920"/>
      </c:scatterChart>
      <c:valAx>
        <c:axId val="117720960"/>
        <c:scaling>
          <c:orientation val="minMax"/>
        </c:scaling>
        <c:axPos val="b"/>
        <c:majorGridlines>
          <c:spPr>
            <a:ln w="12700" cap="flat" cmpd="sng" algn="ctr">
              <a:solidFill>
                <a:schemeClr val="accent2"/>
              </a:solidFill>
              <a:prstDash val="solid"/>
              <a:miter lim="800000"/>
            </a:ln>
            <a:effectLst/>
          </c:spPr>
        </c:majorGridlines>
        <c:numFmt formatCode="[$-5000445]0" sourceLinked="1"/>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0289920"/>
        <c:crosses val="autoZero"/>
        <c:crossBetween val="midCat"/>
      </c:valAx>
      <c:valAx>
        <c:axId val="120289920"/>
        <c:scaling>
          <c:orientation val="minMax"/>
        </c:scaling>
        <c:axPos val="l"/>
        <c:majorGridlines>
          <c:spPr>
            <a:ln w="6350" cap="flat" cmpd="sng" algn="ctr">
              <a:solidFill>
                <a:schemeClr val="accent2"/>
              </a:solidFill>
              <a:prstDash val="solid"/>
              <a:miter lim="800000"/>
            </a:ln>
            <a:effectLst/>
          </c:spPr>
        </c:majorGridlines>
        <c:numFmt formatCode="[$-5000445]0" sourceLinked="1"/>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7720960"/>
        <c:crosses val="autoZero"/>
        <c:crossBetween val="midCat"/>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r"/>
      <c:layout/>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sz="160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EF1C8-6343-4088-ACC2-DE2F4D1A995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bn-BD"/>
        </a:p>
      </dgm:t>
    </dgm:pt>
    <dgm:pt modelId="{0774C466-CFDD-4082-9B5C-A14294B2E52B}">
      <dgm:prSet phldrT="[Text]" custT="1"/>
      <dgm:spPr/>
      <dgm:t>
        <a:bodyPr/>
        <a:lstStyle/>
        <a:p>
          <a:r>
            <a:rPr lang="bn-BD" sz="1400" dirty="0" smtClean="0">
              <a:latin typeface="Nikosh" panose="02000000000000000000" pitchFamily="2" charset="0"/>
              <a:cs typeface="Nikosh" panose="02000000000000000000" pitchFamily="2" charset="0"/>
            </a:rPr>
            <a:t>সচিব</a:t>
          </a:r>
          <a:endParaRPr lang="bn-BD" sz="1400" dirty="0">
            <a:latin typeface="Nikosh" panose="02000000000000000000" pitchFamily="2" charset="0"/>
            <a:cs typeface="Nikosh" panose="02000000000000000000" pitchFamily="2" charset="0"/>
          </a:endParaRPr>
        </a:p>
      </dgm:t>
    </dgm:pt>
    <dgm:pt modelId="{49EFE1C9-07E2-46CE-8461-82C19398FC9E}" type="parTrans" cxnId="{EBC798A9-A7C6-4DCD-86D3-E1F00470ECB8}">
      <dgm:prSet/>
      <dgm:spPr/>
      <dgm:t>
        <a:bodyPr/>
        <a:lstStyle/>
        <a:p>
          <a:endParaRPr lang="bn-BD" sz="1400">
            <a:latin typeface="Nikosh" panose="02000000000000000000" pitchFamily="2" charset="0"/>
            <a:cs typeface="Nikosh" panose="02000000000000000000" pitchFamily="2" charset="0"/>
          </a:endParaRPr>
        </a:p>
      </dgm:t>
    </dgm:pt>
    <dgm:pt modelId="{5B2CC2EC-73AE-4719-8E19-3D4736ED42BC}" type="sibTrans" cxnId="{EBC798A9-A7C6-4DCD-86D3-E1F00470ECB8}">
      <dgm:prSet/>
      <dgm:spPr/>
      <dgm:t>
        <a:bodyPr/>
        <a:lstStyle/>
        <a:p>
          <a:endParaRPr lang="bn-BD" sz="1400">
            <a:latin typeface="Nikosh" panose="02000000000000000000" pitchFamily="2" charset="0"/>
            <a:cs typeface="Nikosh" panose="02000000000000000000" pitchFamily="2" charset="0"/>
          </a:endParaRPr>
        </a:p>
      </dgm:t>
    </dgm:pt>
    <dgm:pt modelId="{AF782F1E-B277-400D-A52D-842B224747A8}">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অতিরিক্ত সচিব (প্রশাসন)</a:t>
          </a:r>
          <a:endParaRPr lang="bn-BD" sz="1400" dirty="0">
            <a:latin typeface="Nikosh" panose="02000000000000000000" pitchFamily="2" charset="0"/>
            <a:cs typeface="Nikosh" panose="02000000000000000000" pitchFamily="2" charset="0"/>
          </a:endParaRPr>
        </a:p>
      </dgm:t>
    </dgm:pt>
    <dgm:pt modelId="{6704D93E-87DE-470E-B14D-EFE28B35E526}" type="parTrans" cxnId="{961FC228-D62D-45E2-859A-EE860ACC2126}">
      <dgm:prSet/>
      <dgm:spPr/>
      <dgm:t>
        <a:bodyPr/>
        <a:lstStyle/>
        <a:p>
          <a:endParaRPr lang="bn-BD" sz="1400">
            <a:latin typeface="Nikosh" panose="02000000000000000000" pitchFamily="2" charset="0"/>
            <a:cs typeface="Nikosh" panose="02000000000000000000" pitchFamily="2" charset="0"/>
          </a:endParaRPr>
        </a:p>
      </dgm:t>
    </dgm:pt>
    <dgm:pt modelId="{EE0FA21B-9598-48A7-8531-6394FBB00A1F}" type="sibTrans" cxnId="{961FC228-D62D-45E2-859A-EE860ACC2126}">
      <dgm:prSet/>
      <dgm:spPr/>
      <dgm:t>
        <a:bodyPr/>
        <a:lstStyle/>
        <a:p>
          <a:endParaRPr lang="bn-BD" sz="1400">
            <a:latin typeface="Nikosh" panose="02000000000000000000" pitchFamily="2" charset="0"/>
            <a:cs typeface="Nikosh" panose="02000000000000000000" pitchFamily="2" charset="0"/>
          </a:endParaRPr>
        </a:p>
      </dgm:t>
    </dgm:pt>
    <dgm:pt modelId="{1F8E5E2F-DEFA-499F-91BC-3348A080F8E8}">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উপ সচিব (প্রশাসন)</a:t>
          </a:r>
          <a:endParaRPr lang="bn-BD" sz="1400" dirty="0">
            <a:latin typeface="Nikosh" panose="02000000000000000000" pitchFamily="2" charset="0"/>
            <a:cs typeface="Nikosh" panose="02000000000000000000" pitchFamily="2" charset="0"/>
          </a:endParaRPr>
        </a:p>
      </dgm:t>
    </dgm:pt>
    <dgm:pt modelId="{816FCD71-33B8-4409-8895-B991DC5CB637}" type="parTrans" cxnId="{2BFCA4ED-3353-44E7-965C-637571AA1387}">
      <dgm:prSet/>
      <dgm:spPr/>
      <dgm:t>
        <a:bodyPr/>
        <a:lstStyle/>
        <a:p>
          <a:endParaRPr lang="bn-BD" sz="1400">
            <a:latin typeface="Nikosh" panose="02000000000000000000" pitchFamily="2" charset="0"/>
            <a:cs typeface="Nikosh" panose="02000000000000000000" pitchFamily="2" charset="0"/>
          </a:endParaRPr>
        </a:p>
      </dgm:t>
    </dgm:pt>
    <dgm:pt modelId="{B6CAAD79-5A6E-4FF7-930D-0594FC8F25A3}" type="sibTrans" cxnId="{2BFCA4ED-3353-44E7-965C-637571AA1387}">
      <dgm:prSet/>
      <dgm:spPr/>
      <dgm:t>
        <a:bodyPr/>
        <a:lstStyle/>
        <a:p>
          <a:endParaRPr lang="bn-BD" sz="1400">
            <a:latin typeface="Nikosh" panose="02000000000000000000" pitchFamily="2" charset="0"/>
            <a:cs typeface="Nikosh" panose="02000000000000000000" pitchFamily="2" charset="0"/>
          </a:endParaRPr>
        </a:p>
      </dgm:t>
    </dgm:pt>
    <dgm:pt modelId="{C246C988-75E0-4741-BF63-49EC670FD27C}">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উপ সচিব (বাজেট)</a:t>
          </a:r>
          <a:endParaRPr lang="bn-BD" sz="1400" dirty="0">
            <a:latin typeface="Nikosh" panose="02000000000000000000" pitchFamily="2" charset="0"/>
            <a:cs typeface="Nikosh" panose="02000000000000000000" pitchFamily="2" charset="0"/>
          </a:endParaRPr>
        </a:p>
      </dgm:t>
    </dgm:pt>
    <dgm:pt modelId="{99074DF7-C8BB-43DD-AB0C-2D21F9784E4F}" type="parTrans" cxnId="{C38481D5-2B04-447D-B984-A8909148AF18}">
      <dgm:prSet/>
      <dgm:spPr/>
      <dgm:t>
        <a:bodyPr/>
        <a:lstStyle/>
        <a:p>
          <a:endParaRPr lang="bn-BD" sz="1400">
            <a:latin typeface="Nikosh" panose="02000000000000000000" pitchFamily="2" charset="0"/>
            <a:cs typeface="Nikosh" panose="02000000000000000000" pitchFamily="2" charset="0"/>
          </a:endParaRPr>
        </a:p>
      </dgm:t>
    </dgm:pt>
    <dgm:pt modelId="{9E2827BE-FC6E-45D2-A3B1-D8D017485102}" type="sibTrans" cxnId="{C38481D5-2B04-447D-B984-A8909148AF18}">
      <dgm:prSet/>
      <dgm:spPr/>
      <dgm:t>
        <a:bodyPr/>
        <a:lstStyle/>
        <a:p>
          <a:endParaRPr lang="bn-BD" sz="1400">
            <a:latin typeface="Nikosh" panose="02000000000000000000" pitchFamily="2" charset="0"/>
            <a:cs typeface="Nikosh" panose="02000000000000000000" pitchFamily="2" charset="0"/>
          </a:endParaRPr>
        </a:p>
      </dgm:t>
    </dgm:pt>
    <dgm:pt modelId="{CA24B2A6-313A-4FEF-8949-88E2ADCA7F21}">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bn-BD" sz="1400" dirty="0" smtClean="0">
              <a:latin typeface="Nikosh" panose="02000000000000000000" pitchFamily="2" charset="0"/>
              <a:cs typeface="Nikosh" panose="02000000000000000000" pitchFamily="2" charset="0"/>
            </a:rPr>
            <a:t>যুগ্ম সচিব (ত্রাণ)</a:t>
          </a:r>
          <a:endParaRPr lang="bn-BD" sz="1400" dirty="0">
            <a:latin typeface="Nikosh" panose="02000000000000000000" pitchFamily="2" charset="0"/>
            <a:cs typeface="Nikosh" panose="02000000000000000000" pitchFamily="2" charset="0"/>
          </a:endParaRPr>
        </a:p>
      </dgm:t>
    </dgm:pt>
    <dgm:pt modelId="{08209C05-FEA4-4B03-BE0C-90145593D9A0}" type="parTrans" cxnId="{1C546926-E424-4B2D-9590-40569883D28D}">
      <dgm:prSet/>
      <dgm:spPr/>
      <dgm:t>
        <a:bodyPr/>
        <a:lstStyle/>
        <a:p>
          <a:endParaRPr lang="bn-BD" sz="1400">
            <a:latin typeface="Nikosh" panose="02000000000000000000" pitchFamily="2" charset="0"/>
            <a:cs typeface="Nikosh" panose="02000000000000000000" pitchFamily="2" charset="0"/>
          </a:endParaRPr>
        </a:p>
      </dgm:t>
    </dgm:pt>
    <dgm:pt modelId="{E1337FCE-F698-4A1B-BE4C-5DA41A731BA8}" type="sibTrans" cxnId="{1C546926-E424-4B2D-9590-40569883D28D}">
      <dgm:prSet/>
      <dgm:spPr/>
      <dgm:t>
        <a:bodyPr/>
        <a:lstStyle/>
        <a:p>
          <a:endParaRPr lang="bn-BD" sz="1400">
            <a:latin typeface="Nikosh" panose="02000000000000000000" pitchFamily="2" charset="0"/>
            <a:cs typeface="Nikosh" panose="02000000000000000000" pitchFamily="2" charset="0"/>
          </a:endParaRPr>
        </a:p>
      </dgm:t>
    </dgm:pt>
    <dgm:pt modelId="{98B73734-0B3F-41C1-8F78-C89782A2DDCB}">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bn-BD" sz="1400" dirty="0" smtClean="0">
              <a:latin typeface="Nikosh" panose="02000000000000000000" pitchFamily="2" charset="0"/>
              <a:cs typeface="Nikosh" panose="02000000000000000000" pitchFamily="2" charset="0"/>
            </a:rPr>
            <a:t>উপ সচিব (ত্রাণ কর্মসূচি)</a:t>
          </a:r>
          <a:endParaRPr lang="bn-BD" sz="1400" dirty="0">
            <a:latin typeface="Nikosh" panose="02000000000000000000" pitchFamily="2" charset="0"/>
            <a:cs typeface="Nikosh" panose="02000000000000000000" pitchFamily="2" charset="0"/>
          </a:endParaRPr>
        </a:p>
      </dgm:t>
    </dgm:pt>
    <dgm:pt modelId="{BD9AF4F5-AB31-4247-93DB-914FBDE0FC54}" type="parTrans" cxnId="{5B753EBB-CB93-4BDE-BC66-0F4CD01F246D}">
      <dgm:prSet/>
      <dgm:spPr/>
      <dgm:t>
        <a:bodyPr/>
        <a:lstStyle/>
        <a:p>
          <a:endParaRPr lang="bn-BD" sz="1400">
            <a:latin typeface="Nikosh" panose="02000000000000000000" pitchFamily="2" charset="0"/>
            <a:cs typeface="Nikosh" panose="02000000000000000000" pitchFamily="2" charset="0"/>
          </a:endParaRPr>
        </a:p>
      </dgm:t>
    </dgm:pt>
    <dgm:pt modelId="{DB0563C6-D098-4098-8EA8-75160B1E09D9}" type="sibTrans" cxnId="{5B753EBB-CB93-4BDE-BC66-0F4CD01F246D}">
      <dgm:prSet/>
      <dgm:spPr/>
      <dgm:t>
        <a:bodyPr/>
        <a:lstStyle/>
        <a:p>
          <a:endParaRPr lang="bn-BD" sz="1400">
            <a:latin typeface="Nikosh" panose="02000000000000000000" pitchFamily="2" charset="0"/>
            <a:cs typeface="Nikosh" panose="02000000000000000000" pitchFamily="2" charset="0"/>
          </a:endParaRPr>
        </a:p>
      </dgm:t>
    </dgm:pt>
    <dgm:pt modelId="{4E5D3AC8-2A75-4140-888F-5937EE46333C}">
      <dgm:prSet custT="1"/>
      <dgm:spPr/>
      <dgm:t>
        <a:bodyPr/>
        <a:lstStyle/>
        <a:p>
          <a:r>
            <a:rPr lang="bn-BD" sz="1400" dirty="0" smtClean="0">
              <a:latin typeface="Nikosh" panose="02000000000000000000" pitchFamily="2" charset="0"/>
              <a:cs typeface="Nikosh" panose="02000000000000000000" pitchFamily="2" charset="0"/>
            </a:rPr>
            <a:t>মাননীয় মন্ত্রী</a:t>
          </a:r>
          <a:endParaRPr lang="bn-BD" sz="1400" dirty="0">
            <a:latin typeface="Nikosh" panose="02000000000000000000" pitchFamily="2" charset="0"/>
            <a:cs typeface="Nikosh" panose="02000000000000000000" pitchFamily="2" charset="0"/>
          </a:endParaRPr>
        </a:p>
      </dgm:t>
    </dgm:pt>
    <dgm:pt modelId="{0419B102-5A49-4C4A-942E-B065D2835D39}" type="parTrans" cxnId="{1F3957B4-6A93-4FAF-818A-7058625CBAB5}">
      <dgm:prSet/>
      <dgm:spPr/>
      <dgm:t>
        <a:bodyPr/>
        <a:lstStyle/>
        <a:p>
          <a:endParaRPr lang="bn-BD" sz="1400">
            <a:latin typeface="Nikosh" panose="02000000000000000000" pitchFamily="2" charset="0"/>
            <a:cs typeface="Nikosh" panose="02000000000000000000" pitchFamily="2" charset="0"/>
          </a:endParaRPr>
        </a:p>
      </dgm:t>
    </dgm:pt>
    <dgm:pt modelId="{7D15EF8E-62AB-4166-A69E-F1B9378C759C}" type="sibTrans" cxnId="{1F3957B4-6A93-4FAF-818A-7058625CBAB5}">
      <dgm:prSet/>
      <dgm:spPr/>
      <dgm:t>
        <a:bodyPr/>
        <a:lstStyle/>
        <a:p>
          <a:endParaRPr lang="bn-BD" sz="1400">
            <a:latin typeface="Nikosh" panose="02000000000000000000" pitchFamily="2" charset="0"/>
            <a:cs typeface="Nikosh" panose="02000000000000000000" pitchFamily="2" charset="0"/>
          </a:endParaRPr>
        </a:p>
      </dgm:t>
    </dgm:pt>
    <dgm:pt modelId="{5F8598E6-0DF7-4788-9BD3-799BFDC5881F}">
      <dgm:prSet custT="1">
        <dgm:style>
          <a:lnRef idx="1">
            <a:schemeClr val="accent1"/>
          </a:lnRef>
          <a:fillRef idx="2">
            <a:schemeClr val="accent1"/>
          </a:fillRef>
          <a:effectRef idx="1">
            <a:schemeClr val="accent1"/>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অতিরিক্ত সচিব (দুর্যোগ ব্যবস্থাপনা)</a:t>
          </a:r>
          <a:endParaRPr lang="bn-BD" sz="1400" dirty="0">
            <a:latin typeface="Nikosh" panose="02000000000000000000" pitchFamily="2" charset="0"/>
            <a:cs typeface="Nikosh" panose="02000000000000000000" pitchFamily="2" charset="0"/>
          </a:endParaRPr>
        </a:p>
      </dgm:t>
    </dgm:pt>
    <dgm:pt modelId="{AE61D426-A7DF-4A51-8803-2DA2A20DA314}" type="parTrans" cxnId="{779E008C-9C75-4CE8-9014-7AFADEACB8A6}">
      <dgm:prSet/>
      <dgm:spPr/>
      <dgm:t>
        <a:bodyPr/>
        <a:lstStyle/>
        <a:p>
          <a:endParaRPr lang="bn-BD" sz="1400">
            <a:latin typeface="Nikosh" panose="02000000000000000000" pitchFamily="2" charset="0"/>
            <a:cs typeface="Nikosh" panose="02000000000000000000" pitchFamily="2" charset="0"/>
          </a:endParaRPr>
        </a:p>
      </dgm:t>
    </dgm:pt>
    <dgm:pt modelId="{8553BCDB-C0D5-4214-8456-924A80686AD7}" type="sibTrans" cxnId="{779E008C-9C75-4CE8-9014-7AFADEACB8A6}">
      <dgm:prSet/>
      <dgm:spPr/>
      <dgm:t>
        <a:bodyPr/>
        <a:lstStyle/>
        <a:p>
          <a:endParaRPr lang="bn-BD" sz="1400">
            <a:latin typeface="Nikosh" panose="02000000000000000000" pitchFamily="2" charset="0"/>
            <a:cs typeface="Nikosh" panose="02000000000000000000" pitchFamily="2" charset="0"/>
          </a:endParaRPr>
        </a:p>
      </dgm:t>
    </dgm:pt>
    <dgm:pt modelId="{27D17F9B-A1C9-4B70-8B8D-A4C3307015EF}">
      <dgm:prSet custT="1">
        <dgm:style>
          <a:lnRef idx="1">
            <a:schemeClr val="accent4"/>
          </a:lnRef>
          <a:fillRef idx="2">
            <a:schemeClr val="accent4"/>
          </a:fillRef>
          <a:effectRef idx="1">
            <a:schemeClr val="accent4"/>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সিনিঃ সহঃ সচিব (প্রশাসন)</a:t>
          </a:r>
        </a:p>
        <a:p>
          <a:r>
            <a:rPr lang="bn-BD" sz="1400" dirty="0" smtClean="0">
              <a:latin typeface="Nikosh" panose="02000000000000000000" pitchFamily="2" charset="0"/>
              <a:cs typeface="Nikosh" panose="02000000000000000000" pitchFamily="2" charset="0"/>
            </a:rPr>
            <a:t>সিনিঃ সহঃ সচিব (সেবা)</a:t>
          </a:r>
        </a:p>
      </dgm:t>
    </dgm:pt>
    <dgm:pt modelId="{C1C44F63-49C6-4C2A-894B-04FBF7F7FD89}" type="parTrans" cxnId="{881D1EE2-88CA-4080-9D22-A27F32BACF27}">
      <dgm:prSet/>
      <dgm:spPr/>
      <dgm:t>
        <a:bodyPr/>
        <a:lstStyle/>
        <a:p>
          <a:endParaRPr lang="bn-BD" sz="1400">
            <a:latin typeface="Nikosh" panose="02000000000000000000" pitchFamily="2" charset="0"/>
            <a:cs typeface="Nikosh" panose="02000000000000000000" pitchFamily="2" charset="0"/>
          </a:endParaRPr>
        </a:p>
      </dgm:t>
    </dgm:pt>
    <dgm:pt modelId="{FED721E3-BA1C-4ADC-8AAB-724E735D3592}" type="sibTrans" cxnId="{881D1EE2-88CA-4080-9D22-A27F32BACF27}">
      <dgm:prSet/>
      <dgm:spPr/>
      <dgm:t>
        <a:bodyPr/>
        <a:lstStyle/>
        <a:p>
          <a:endParaRPr lang="bn-BD" sz="1400">
            <a:latin typeface="Nikosh" panose="02000000000000000000" pitchFamily="2" charset="0"/>
            <a:cs typeface="Nikosh" panose="02000000000000000000" pitchFamily="2" charset="0"/>
          </a:endParaRPr>
        </a:p>
      </dgm:t>
    </dgm:pt>
    <dgm:pt modelId="{FFAB8480-7E99-40CC-BB90-C0F09D0CE9B7}">
      <dgm:prSet custT="1">
        <dgm:style>
          <a:lnRef idx="1">
            <a:schemeClr val="accent4"/>
          </a:lnRef>
          <a:fillRef idx="2">
            <a:schemeClr val="accent4"/>
          </a:fillRef>
          <a:effectRef idx="1">
            <a:schemeClr val="accent4"/>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সিনিঃ সহঃ সচিব (বাজেট)</a:t>
          </a:r>
        </a:p>
        <a:p>
          <a:r>
            <a:rPr lang="bn-BD" sz="1400" dirty="0" smtClean="0">
              <a:latin typeface="Nikosh" panose="02000000000000000000" pitchFamily="2" charset="0"/>
              <a:cs typeface="Nikosh" panose="02000000000000000000" pitchFamily="2" charset="0"/>
            </a:rPr>
            <a:t>সিনিঃ সহঃ সচিব (সমন্বয় ও সংসদ)</a:t>
          </a:r>
        </a:p>
        <a:p>
          <a:r>
            <a:rPr lang="bn-BD" sz="1400" dirty="0" smtClean="0">
              <a:latin typeface="Nikosh" panose="02000000000000000000" pitchFamily="2" charset="0"/>
              <a:cs typeface="Nikosh" panose="02000000000000000000" pitchFamily="2" charset="0"/>
            </a:rPr>
            <a:t>ফাইন্যান্স এন্ড একাউন্টস অফিসার</a:t>
          </a:r>
          <a:endParaRPr lang="bn-BD" sz="1400" dirty="0">
            <a:latin typeface="Nikosh" panose="02000000000000000000" pitchFamily="2" charset="0"/>
            <a:cs typeface="Nikosh" panose="02000000000000000000" pitchFamily="2" charset="0"/>
          </a:endParaRPr>
        </a:p>
      </dgm:t>
    </dgm:pt>
    <dgm:pt modelId="{39D31B47-0026-43A5-A478-5E43EFB51BFD}" type="parTrans" cxnId="{F347A84C-411B-477B-A3D1-C98557626D51}">
      <dgm:prSet/>
      <dgm:spPr/>
      <dgm:t>
        <a:bodyPr/>
        <a:lstStyle/>
        <a:p>
          <a:endParaRPr lang="bn-BD" sz="1400">
            <a:latin typeface="Nikosh" panose="02000000000000000000" pitchFamily="2" charset="0"/>
            <a:cs typeface="Nikosh" panose="02000000000000000000" pitchFamily="2" charset="0"/>
          </a:endParaRPr>
        </a:p>
      </dgm:t>
    </dgm:pt>
    <dgm:pt modelId="{51517263-8286-4282-84CA-586936A5690D}" type="sibTrans" cxnId="{F347A84C-411B-477B-A3D1-C98557626D51}">
      <dgm:prSet/>
      <dgm:spPr/>
      <dgm:t>
        <a:bodyPr/>
        <a:lstStyle/>
        <a:p>
          <a:endParaRPr lang="bn-BD" sz="1400">
            <a:latin typeface="Nikosh" panose="02000000000000000000" pitchFamily="2" charset="0"/>
            <a:cs typeface="Nikosh" panose="02000000000000000000" pitchFamily="2" charset="0"/>
          </a:endParaRPr>
        </a:p>
      </dgm:t>
    </dgm:pt>
    <dgm:pt modelId="{69DBFFB2-A3F5-45C9-8FBD-77B7A5522C4D}">
      <dgm:prSet custT="1">
        <dgm:style>
          <a:lnRef idx="1">
            <a:schemeClr val="accent6"/>
          </a:lnRef>
          <a:fillRef idx="3">
            <a:schemeClr val="accent6"/>
          </a:fillRef>
          <a:effectRef idx="2">
            <a:schemeClr val="accent6"/>
          </a:effectRef>
          <a:fontRef idx="minor">
            <a:schemeClr val="lt1"/>
          </a:fontRef>
        </dgm:style>
      </dgm:prSet>
      <dgm:spPr/>
      <dgm:t>
        <a:bodyPr/>
        <a:lstStyle/>
        <a:p>
          <a:r>
            <a:rPr lang="bn-BD" sz="1400" dirty="0" smtClean="0">
              <a:latin typeface="Nikosh" panose="02000000000000000000" pitchFamily="2" charset="0"/>
              <a:cs typeface="Nikosh" panose="02000000000000000000" pitchFamily="2" charset="0"/>
            </a:rPr>
            <a:t>সিনিঃ সহঃ সচিব (ত্রাণ কর্মসূচি-১)</a:t>
          </a:r>
        </a:p>
        <a:p>
          <a:r>
            <a:rPr lang="bn-BD" sz="1400" dirty="0" smtClean="0">
              <a:latin typeface="Nikosh" panose="02000000000000000000" pitchFamily="2" charset="0"/>
              <a:cs typeface="Nikosh" panose="02000000000000000000" pitchFamily="2" charset="0"/>
            </a:rPr>
            <a:t>সিনিঃ সহঃ সচিব (ত্রাণ কর্মসূচি-২)</a:t>
          </a:r>
          <a:endParaRPr lang="bn-BD" sz="1400" dirty="0">
            <a:latin typeface="Nikosh" panose="02000000000000000000" pitchFamily="2" charset="0"/>
            <a:cs typeface="Nikosh" panose="02000000000000000000" pitchFamily="2" charset="0"/>
          </a:endParaRPr>
        </a:p>
      </dgm:t>
    </dgm:pt>
    <dgm:pt modelId="{7762F223-C21A-416F-AF3B-C89819F50C5C}" type="parTrans" cxnId="{563DD6F0-7808-4E7B-AC9D-7E0B67A61AEA}">
      <dgm:prSet/>
      <dgm:spPr/>
      <dgm:t>
        <a:bodyPr/>
        <a:lstStyle/>
        <a:p>
          <a:endParaRPr lang="bn-BD" sz="1400">
            <a:latin typeface="Nikosh" panose="02000000000000000000" pitchFamily="2" charset="0"/>
            <a:cs typeface="Nikosh" panose="02000000000000000000" pitchFamily="2" charset="0"/>
          </a:endParaRPr>
        </a:p>
      </dgm:t>
    </dgm:pt>
    <dgm:pt modelId="{8E9E675E-2767-46AA-8EB2-0061C7CE0801}" type="sibTrans" cxnId="{563DD6F0-7808-4E7B-AC9D-7E0B67A61AEA}">
      <dgm:prSet/>
      <dgm:spPr/>
      <dgm:t>
        <a:bodyPr/>
        <a:lstStyle/>
        <a:p>
          <a:endParaRPr lang="bn-BD" sz="1400">
            <a:latin typeface="Nikosh" panose="02000000000000000000" pitchFamily="2" charset="0"/>
            <a:cs typeface="Nikosh" panose="02000000000000000000" pitchFamily="2" charset="0"/>
          </a:endParaRPr>
        </a:p>
      </dgm:t>
    </dgm:pt>
    <dgm:pt modelId="{3737498B-2753-432D-9A4B-30CA9D5B488F}">
      <dgm:prSet custT="1">
        <dgm:style>
          <a:lnRef idx="1">
            <a:schemeClr val="accent1"/>
          </a:lnRef>
          <a:fillRef idx="2">
            <a:schemeClr val="accent1"/>
          </a:fillRef>
          <a:effectRef idx="1">
            <a:schemeClr val="accent1"/>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যুগ্ম সচিব (দুর্যোগ ব্যবস্থাপনা)</a:t>
          </a:r>
          <a:endParaRPr lang="bn-BD" sz="1400" dirty="0">
            <a:latin typeface="Nikosh" panose="02000000000000000000" pitchFamily="2" charset="0"/>
            <a:cs typeface="Nikosh" panose="02000000000000000000" pitchFamily="2" charset="0"/>
          </a:endParaRPr>
        </a:p>
      </dgm:t>
    </dgm:pt>
    <dgm:pt modelId="{3A1EEDE0-3BA9-4ABE-A557-F4EA94A9CA03}" type="parTrans" cxnId="{99CBA229-B34C-4CE1-AB65-BF2672A3B8AE}">
      <dgm:prSet/>
      <dgm:spPr/>
      <dgm:t>
        <a:bodyPr/>
        <a:lstStyle/>
        <a:p>
          <a:endParaRPr lang="bn-BD" sz="1400">
            <a:latin typeface="Nikosh" panose="02000000000000000000" pitchFamily="2" charset="0"/>
            <a:cs typeface="Nikosh" panose="02000000000000000000" pitchFamily="2" charset="0"/>
          </a:endParaRPr>
        </a:p>
      </dgm:t>
    </dgm:pt>
    <dgm:pt modelId="{663D5264-A9CD-4751-9790-1DBD44149ADE}" type="sibTrans" cxnId="{99CBA229-B34C-4CE1-AB65-BF2672A3B8AE}">
      <dgm:prSet/>
      <dgm:spPr/>
      <dgm:t>
        <a:bodyPr/>
        <a:lstStyle/>
        <a:p>
          <a:endParaRPr lang="bn-BD" sz="1400">
            <a:latin typeface="Nikosh" panose="02000000000000000000" pitchFamily="2" charset="0"/>
            <a:cs typeface="Nikosh" panose="02000000000000000000" pitchFamily="2" charset="0"/>
          </a:endParaRPr>
        </a:p>
      </dgm:t>
    </dgm:pt>
    <dgm:pt modelId="{5400352D-C47A-47E5-A0F5-AD3A982D6DC0}">
      <dgm:prSet custT="1">
        <dgm:style>
          <a:lnRef idx="1">
            <a:schemeClr val="accent1"/>
          </a:lnRef>
          <a:fillRef idx="2">
            <a:schemeClr val="accent1"/>
          </a:fillRef>
          <a:effectRef idx="1">
            <a:schemeClr val="accent1"/>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উপসচিব (দুর্যোগ ব্যবস্থাপনা কর্মসূচি)</a:t>
          </a:r>
          <a:endParaRPr lang="bn-BD" sz="1400" dirty="0">
            <a:latin typeface="Nikosh" panose="02000000000000000000" pitchFamily="2" charset="0"/>
            <a:cs typeface="Nikosh" panose="02000000000000000000" pitchFamily="2" charset="0"/>
          </a:endParaRPr>
        </a:p>
      </dgm:t>
    </dgm:pt>
    <dgm:pt modelId="{E7A319CC-A86F-4358-9040-3290BE2DD368}" type="parTrans" cxnId="{EC5FEFA3-6107-42A2-AAC6-9B9064201180}">
      <dgm:prSet/>
      <dgm:spPr/>
      <dgm:t>
        <a:bodyPr/>
        <a:lstStyle/>
        <a:p>
          <a:endParaRPr lang="bn-BD" sz="1400">
            <a:latin typeface="Nikosh" panose="02000000000000000000" pitchFamily="2" charset="0"/>
            <a:cs typeface="Nikosh" panose="02000000000000000000" pitchFamily="2" charset="0"/>
          </a:endParaRPr>
        </a:p>
      </dgm:t>
    </dgm:pt>
    <dgm:pt modelId="{912CF5DE-B736-4EF9-BF16-5A7B3E332F31}" type="sibTrans" cxnId="{EC5FEFA3-6107-42A2-AAC6-9B9064201180}">
      <dgm:prSet/>
      <dgm:spPr/>
      <dgm:t>
        <a:bodyPr/>
        <a:lstStyle/>
        <a:p>
          <a:endParaRPr lang="bn-BD" sz="1400">
            <a:latin typeface="Nikosh" panose="02000000000000000000" pitchFamily="2" charset="0"/>
            <a:cs typeface="Nikosh" panose="02000000000000000000" pitchFamily="2" charset="0"/>
          </a:endParaRPr>
        </a:p>
      </dgm:t>
    </dgm:pt>
    <dgm:pt modelId="{27452A3C-76DA-4A1D-8A44-6D476B6C9888}">
      <dgm:prSet custT="1">
        <dgm:style>
          <a:lnRef idx="1">
            <a:schemeClr val="accent1"/>
          </a:lnRef>
          <a:fillRef idx="2">
            <a:schemeClr val="accent1"/>
          </a:fillRef>
          <a:effectRef idx="1">
            <a:schemeClr val="accent1"/>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সিনিঃ সহঃ সচিব (দুব্য-১)</a:t>
          </a:r>
        </a:p>
        <a:p>
          <a:r>
            <a:rPr lang="bn-BD" sz="1400" dirty="0" smtClean="0">
              <a:latin typeface="Nikosh" panose="02000000000000000000" pitchFamily="2" charset="0"/>
              <a:cs typeface="Nikosh" panose="02000000000000000000" pitchFamily="2" charset="0"/>
            </a:rPr>
            <a:t>সিনিঃ সহঃ সচিব (দুব্য-২)</a:t>
          </a:r>
        </a:p>
        <a:p>
          <a:r>
            <a:rPr lang="bn-BD" sz="1400" dirty="0" smtClean="0">
              <a:latin typeface="Nikosh" panose="02000000000000000000" pitchFamily="2" charset="0"/>
              <a:cs typeface="Nikosh" panose="02000000000000000000" pitchFamily="2" charset="0"/>
            </a:rPr>
            <a:t>এনডিআরসিসি</a:t>
          </a:r>
        </a:p>
      </dgm:t>
    </dgm:pt>
    <dgm:pt modelId="{E0F80AD8-2CF9-4F40-8C05-583A5E077955}" type="parTrans" cxnId="{E3ACE6E7-4AAE-4576-A2B6-68E568CFDE87}">
      <dgm:prSet/>
      <dgm:spPr/>
      <dgm:t>
        <a:bodyPr/>
        <a:lstStyle/>
        <a:p>
          <a:endParaRPr lang="bn-BD" sz="1400">
            <a:latin typeface="Nikosh" panose="02000000000000000000" pitchFamily="2" charset="0"/>
            <a:cs typeface="Nikosh" panose="02000000000000000000" pitchFamily="2" charset="0"/>
          </a:endParaRPr>
        </a:p>
      </dgm:t>
    </dgm:pt>
    <dgm:pt modelId="{290B26A2-0050-4E3C-9DF0-96EE8B194B5A}" type="sibTrans" cxnId="{E3ACE6E7-4AAE-4576-A2B6-68E568CFDE87}">
      <dgm:prSet/>
      <dgm:spPr/>
      <dgm:t>
        <a:bodyPr/>
        <a:lstStyle/>
        <a:p>
          <a:endParaRPr lang="bn-BD" sz="1400">
            <a:latin typeface="Nikosh" panose="02000000000000000000" pitchFamily="2" charset="0"/>
            <a:cs typeface="Nikosh" panose="02000000000000000000" pitchFamily="2" charset="0"/>
          </a:endParaRPr>
        </a:p>
      </dgm:t>
    </dgm:pt>
    <dgm:pt modelId="{38671169-E149-45E9-B6E0-E80B87728ED7}">
      <dgm:prSet custT="1">
        <dgm:style>
          <a:lnRef idx="1">
            <a:schemeClr val="accent1"/>
          </a:lnRef>
          <a:fillRef idx="2">
            <a:schemeClr val="accent1"/>
          </a:fillRef>
          <a:effectRef idx="1">
            <a:schemeClr val="accent1"/>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উপ সচিব (দুর্যোগ ব্যবস্থাপনা প্রশাসন)</a:t>
          </a:r>
          <a:endParaRPr lang="bn-BD" sz="1400" dirty="0">
            <a:latin typeface="Nikosh" panose="02000000000000000000" pitchFamily="2" charset="0"/>
            <a:cs typeface="Nikosh" panose="02000000000000000000" pitchFamily="2" charset="0"/>
          </a:endParaRPr>
        </a:p>
      </dgm:t>
    </dgm:pt>
    <dgm:pt modelId="{718A1140-3690-4F7F-B73D-BCCB21C3D5DA}" type="parTrans" cxnId="{4E988171-455F-4AE1-A19A-274D001F143F}">
      <dgm:prSet/>
      <dgm:spPr/>
      <dgm:t>
        <a:bodyPr/>
        <a:lstStyle/>
        <a:p>
          <a:endParaRPr lang="bn-BD" sz="1400">
            <a:latin typeface="Nikosh" panose="02000000000000000000" pitchFamily="2" charset="0"/>
            <a:cs typeface="Nikosh" panose="02000000000000000000" pitchFamily="2" charset="0"/>
          </a:endParaRPr>
        </a:p>
      </dgm:t>
    </dgm:pt>
    <dgm:pt modelId="{292DB0B7-0438-4E11-B873-26EFCB58FDC6}" type="sibTrans" cxnId="{4E988171-455F-4AE1-A19A-274D001F143F}">
      <dgm:prSet/>
      <dgm:spPr/>
      <dgm:t>
        <a:bodyPr/>
        <a:lstStyle/>
        <a:p>
          <a:endParaRPr lang="bn-BD" sz="1400">
            <a:latin typeface="Nikosh" panose="02000000000000000000" pitchFamily="2" charset="0"/>
            <a:cs typeface="Nikosh" panose="02000000000000000000" pitchFamily="2" charset="0"/>
          </a:endParaRPr>
        </a:p>
      </dgm:t>
    </dgm:pt>
    <dgm:pt modelId="{00628D61-4EFE-452F-AF0B-BED5A9416C32}">
      <dgm:prSet custT="1">
        <dgm:style>
          <a:lnRef idx="1">
            <a:schemeClr val="dk1"/>
          </a:lnRef>
          <a:fillRef idx="2">
            <a:schemeClr val="dk1"/>
          </a:fillRef>
          <a:effectRef idx="1">
            <a:schemeClr val="dk1"/>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উপ সচিব (রোহিঙ্গা সেল)</a:t>
          </a:r>
          <a:endParaRPr lang="bn-BD" sz="1400" dirty="0">
            <a:latin typeface="Nikosh" panose="02000000000000000000" pitchFamily="2" charset="0"/>
            <a:cs typeface="Nikosh" panose="02000000000000000000" pitchFamily="2" charset="0"/>
          </a:endParaRPr>
        </a:p>
      </dgm:t>
    </dgm:pt>
    <dgm:pt modelId="{BEB905CF-F380-4A07-9034-0DECBE2D955B}" type="parTrans" cxnId="{76FB9C94-142A-466D-A1B4-027E4F6C3447}">
      <dgm:prSet/>
      <dgm:spPr/>
      <dgm:t>
        <a:bodyPr/>
        <a:lstStyle/>
        <a:p>
          <a:endParaRPr lang="bn-BD" sz="1400">
            <a:latin typeface="Nikosh" panose="02000000000000000000" pitchFamily="2" charset="0"/>
            <a:cs typeface="Nikosh" panose="02000000000000000000" pitchFamily="2" charset="0"/>
          </a:endParaRPr>
        </a:p>
      </dgm:t>
    </dgm:pt>
    <dgm:pt modelId="{2DCD3355-E694-4055-8F45-9DD449548FCF}" type="sibTrans" cxnId="{76FB9C94-142A-466D-A1B4-027E4F6C3447}">
      <dgm:prSet/>
      <dgm:spPr/>
      <dgm:t>
        <a:bodyPr/>
        <a:lstStyle/>
        <a:p>
          <a:endParaRPr lang="bn-BD" sz="1400">
            <a:latin typeface="Nikosh" panose="02000000000000000000" pitchFamily="2" charset="0"/>
            <a:cs typeface="Nikosh" panose="02000000000000000000" pitchFamily="2" charset="0"/>
          </a:endParaRPr>
        </a:p>
      </dgm:t>
    </dgm:pt>
    <dgm:pt modelId="{4DECB6B3-C26A-4565-9B47-3AB683051FC7}">
      <dgm:prSet custT="1">
        <dgm:style>
          <a:lnRef idx="1">
            <a:schemeClr val="accent6"/>
          </a:lnRef>
          <a:fillRef idx="3">
            <a:schemeClr val="accent6"/>
          </a:fillRef>
          <a:effectRef idx="2">
            <a:schemeClr val="accent6"/>
          </a:effectRef>
          <a:fontRef idx="minor">
            <a:schemeClr val="lt1"/>
          </a:fontRef>
        </dgm:style>
      </dgm:prSet>
      <dgm:spPr/>
      <dgm:t>
        <a:bodyPr/>
        <a:lstStyle/>
        <a:p>
          <a:r>
            <a:rPr lang="bn-BD" sz="1400" dirty="0" smtClean="0">
              <a:latin typeface="Nikosh" panose="02000000000000000000" pitchFamily="2" charset="0"/>
              <a:cs typeface="Nikosh" panose="02000000000000000000" pitchFamily="2" charset="0"/>
            </a:rPr>
            <a:t>উপসচিব (ত্রাণ প্রশাসন)</a:t>
          </a:r>
          <a:endParaRPr lang="bn-BD" sz="1400" dirty="0">
            <a:latin typeface="Nikosh" panose="02000000000000000000" pitchFamily="2" charset="0"/>
            <a:cs typeface="Nikosh" panose="02000000000000000000" pitchFamily="2" charset="0"/>
          </a:endParaRPr>
        </a:p>
      </dgm:t>
    </dgm:pt>
    <dgm:pt modelId="{34C53287-EEF4-403B-A5D7-3FF1F7554CA5}" type="parTrans" cxnId="{9F9CA450-755D-4DF0-9DF1-3E668282E741}">
      <dgm:prSet/>
      <dgm:spPr/>
      <dgm:t>
        <a:bodyPr/>
        <a:lstStyle/>
        <a:p>
          <a:endParaRPr lang="bn-BD" sz="1400">
            <a:latin typeface="Nikosh" panose="02000000000000000000" pitchFamily="2" charset="0"/>
            <a:cs typeface="Nikosh" panose="02000000000000000000" pitchFamily="2" charset="0"/>
          </a:endParaRPr>
        </a:p>
      </dgm:t>
    </dgm:pt>
    <dgm:pt modelId="{2DE81D5D-A1FC-454B-BA4D-BDF8AF38CC17}" type="sibTrans" cxnId="{9F9CA450-755D-4DF0-9DF1-3E668282E741}">
      <dgm:prSet/>
      <dgm:spPr/>
      <dgm:t>
        <a:bodyPr/>
        <a:lstStyle/>
        <a:p>
          <a:endParaRPr lang="bn-BD" sz="1400">
            <a:latin typeface="Nikosh" panose="02000000000000000000" pitchFamily="2" charset="0"/>
            <a:cs typeface="Nikosh" panose="02000000000000000000" pitchFamily="2" charset="0"/>
          </a:endParaRPr>
        </a:p>
      </dgm:t>
    </dgm:pt>
    <dgm:pt modelId="{B4EEE5D5-96A9-4DC9-BC8D-76322E9FB9C2}">
      <dgm:prSet custT="1">
        <dgm:style>
          <a:lnRef idx="1">
            <a:schemeClr val="accent6"/>
          </a:lnRef>
          <a:fillRef idx="3">
            <a:schemeClr val="accent6"/>
          </a:fillRef>
          <a:effectRef idx="2">
            <a:schemeClr val="accent6"/>
          </a:effectRef>
          <a:fontRef idx="minor">
            <a:schemeClr val="lt1"/>
          </a:fontRef>
        </dgm:style>
      </dgm:prSet>
      <dgm:spPr/>
      <dgm:t>
        <a:bodyPr/>
        <a:lstStyle/>
        <a:p>
          <a:r>
            <a:rPr lang="bn-BD" sz="1400" dirty="0" smtClean="0">
              <a:latin typeface="Nikosh" panose="02000000000000000000" pitchFamily="2" charset="0"/>
              <a:cs typeface="Nikosh" panose="02000000000000000000" pitchFamily="2" charset="0"/>
            </a:rPr>
            <a:t>সিনিঃ সহঃ সচিব (ত্রাণ প্রশাসন) </a:t>
          </a:r>
        </a:p>
      </dgm:t>
    </dgm:pt>
    <dgm:pt modelId="{B656FF37-D4B9-49E6-B79E-FFDA9192C29C}" type="parTrans" cxnId="{CBC33FE3-DA7A-410A-852C-BFB962EF0492}">
      <dgm:prSet/>
      <dgm:spPr/>
      <dgm:t>
        <a:bodyPr/>
        <a:lstStyle/>
        <a:p>
          <a:endParaRPr lang="bn-BD" sz="1400">
            <a:latin typeface="Nikosh" panose="02000000000000000000" pitchFamily="2" charset="0"/>
            <a:cs typeface="Nikosh" panose="02000000000000000000" pitchFamily="2" charset="0"/>
          </a:endParaRPr>
        </a:p>
      </dgm:t>
    </dgm:pt>
    <dgm:pt modelId="{6F717DB5-9B86-4694-9DC2-AFCA789B4604}" type="sibTrans" cxnId="{CBC33FE3-DA7A-410A-852C-BFB962EF0492}">
      <dgm:prSet/>
      <dgm:spPr/>
      <dgm:t>
        <a:bodyPr/>
        <a:lstStyle/>
        <a:p>
          <a:endParaRPr lang="bn-BD" sz="1400">
            <a:latin typeface="Nikosh" panose="02000000000000000000" pitchFamily="2" charset="0"/>
            <a:cs typeface="Nikosh" panose="02000000000000000000" pitchFamily="2" charset="0"/>
          </a:endParaRPr>
        </a:p>
      </dgm:t>
    </dgm:pt>
    <dgm:pt modelId="{E7446BCF-1C6A-47DD-B7ED-1E02F3D70666}">
      <dgm:prSet custT="1">
        <dgm:style>
          <a:lnRef idx="1">
            <a:schemeClr val="accent4"/>
          </a:lnRef>
          <a:fillRef idx="2">
            <a:schemeClr val="accent4"/>
          </a:fillRef>
          <a:effectRef idx="1">
            <a:schemeClr val="accent4"/>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উপপ্রধান  (পরিকল্পনা)</a:t>
          </a:r>
          <a:endParaRPr lang="bn-BD" sz="1400" dirty="0">
            <a:latin typeface="Nikosh" panose="02000000000000000000" pitchFamily="2" charset="0"/>
            <a:cs typeface="Nikosh" panose="02000000000000000000" pitchFamily="2" charset="0"/>
          </a:endParaRPr>
        </a:p>
      </dgm:t>
    </dgm:pt>
    <dgm:pt modelId="{ADBBCF03-520F-4A4D-AAB9-37549C8741CD}" type="parTrans" cxnId="{47C296E3-EC3C-446E-8B2E-C0F8EC29899F}">
      <dgm:prSet/>
      <dgm:spPr/>
      <dgm:t>
        <a:bodyPr/>
        <a:lstStyle/>
        <a:p>
          <a:endParaRPr lang="bn-BD"/>
        </a:p>
      </dgm:t>
    </dgm:pt>
    <dgm:pt modelId="{61A1EC0D-7C0F-4509-853F-C0CEC4364DBB}" type="sibTrans" cxnId="{47C296E3-EC3C-446E-8B2E-C0F8EC29899F}">
      <dgm:prSet/>
      <dgm:spPr/>
      <dgm:t>
        <a:bodyPr/>
        <a:lstStyle/>
        <a:p>
          <a:endParaRPr lang="bn-BD"/>
        </a:p>
      </dgm:t>
    </dgm:pt>
    <dgm:pt modelId="{CD0D3915-AF29-45F6-80B1-B6F27FB04C48}">
      <dgm:prSet custT="1">
        <dgm:style>
          <a:lnRef idx="1">
            <a:schemeClr val="accent4"/>
          </a:lnRef>
          <a:fillRef idx="2">
            <a:schemeClr val="accent4"/>
          </a:fillRef>
          <a:effectRef idx="1">
            <a:schemeClr val="accent4"/>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সিনিয়র সহকারী প্রধান (পরিকল্পনা কোষ)</a:t>
          </a:r>
          <a:endParaRPr lang="bn-BD" sz="1400" dirty="0">
            <a:latin typeface="Nikosh" panose="02000000000000000000" pitchFamily="2" charset="0"/>
            <a:cs typeface="Nikosh" panose="02000000000000000000" pitchFamily="2" charset="0"/>
          </a:endParaRPr>
        </a:p>
      </dgm:t>
    </dgm:pt>
    <dgm:pt modelId="{9BB352F1-A0B6-448E-BEB8-7F1155850E4D}" type="parTrans" cxnId="{1C6DE3F7-F3DF-4E2A-AE28-428EA36C20E9}">
      <dgm:prSet/>
      <dgm:spPr/>
      <dgm:t>
        <a:bodyPr/>
        <a:lstStyle/>
        <a:p>
          <a:endParaRPr lang="bn-BD"/>
        </a:p>
      </dgm:t>
    </dgm:pt>
    <dgm:pt modelId="{D10B4399-F5C2-45C1-AFFC-A34B13A86FB9}" type="sibTrans" cxnId="{1C6DE3F7-F3DF-4E2A-AE28-428EA36C20E9}">
      <dgm:prSet/>
      <dgm:spPr/>
      <dgm:t>
        <a:bodyPr/>
        <a:lstStyle/>
        <a:p>
          <a:endParaRPr lang="bn-BD"/>
        </a:p>
      </dgm:t>
    </dgm:pt>
    <dgm:pt modelId="{22CFF9FA-C211-4FA9-ABD1-3C926930856A}" type="pres">
      <dgm:prSet presAssocID="{BCBEF1C8-6343-4088-ACC2-DE2F4D1A995C}" presName="hierChild1" presStyleCnt="0">
        <dgm:presLayoutVars>
          <dgm:orgChart val="1"/>
          <dgm:chPref val="1"/>
          <dgm:dir/>
          <dgm:animOne val="branch"/>
          <dgm:animLvl val="lvl"/>
          <dgm:resizeHandles/>
        </dgm:presLayoutVars>
      </dgm:prSet>
      <dgm:spPr/>
      <dgm:t>
        <a:bodyPr/>
        <a:lstStyle/>
        <a:p>
          <a:endParaRPr lang="en-US"/>
        </a:p>
      </dgm:t>
    </dgm:pt>
    <dgm:pt modelId="{1E5D00A0-A225-473A-80D1-29187743F4E3}" type="pres">
      <dgm:prSet presAssocID="{4E5D3AC8-2A75-4140-888F-5937EE46333C}" presName="hierRoot1" presStyleCnt="0">
        <dgm:presLayoutVars>
          <dgm:hierBranch val="init"/>
        </dgm:presLayoutVars>
      </dgm:prSet>
      <dgm:spPr/>
    </dgm:pt>
    <dgm:pt modelId="{9F062F9B-8B35-4144-A0E7-A2238E8542A5}" type="pres">
      <dgm:prSet presAssocID="{4E5D3AC8-2A75-4140-888F-5937EE46333C}" presName="rootComposite1" presStyleCnt="0"/>
      <dgm:spPr/>
    </dgm:pt>
    <dgm:pt modelId="{62D94F36-2373-4BA3-905B-3C914F9A5F28}" type="pres">
      <dgm:prSet presAssocID="{4E5D3AC8-2A75-4140-888F-5937EE46333C}" presName="rootText1" presStyleLbl="node0" presStyleIdx="0" presStyleCnt="1" custScaleY="39202">
        <dgm:presLayoutVars>
          <dgm:chPref val="3"/>
        </dgm:presLayoutVars>
      </dgm:prSet>
      <dgm:spPr/>
      <dgm:t>
        <a:bodyPr/>
        <a:lstStyle/>
        <a:p>
          <a:endParaRPr lang="en-US"/>
        </a:p>
      </dgm:t>
    </dgm:pt>
    <dgm:pt modelId="{A62C5531-5C69-4AE0-A242-D2E7E16BAFFF}" type="pres">
      <dgm:prSet presAssocID="{4E5D3AC8-2A75-4140-888F-5937EE46333C}" presName="rootConnector1" presStyleLbl="node1" presStyleIdx="0" presStyleCnt="0"/>
      <dgm:spPr/>
      <dgm:t>
        <a:bodyPr/>
        <a:lstStyle/>
        <a:p>
          <a:endParaRPr lang="en-US"/>
        </a:p>
      </dgm:t>
    </dgm:pt>
    <dgm:pt modelId="{6FA9E377-7E4D-4C4E-B9FB-18C6E9ED278F}" type="pres">
      <dgm:prSet presAssocID="{4E5D3AC8-2A75-4140-888F-5937EE46333C}" presName="hierChild2" presStyleCnt="0"/>
      <dgm:spPr/>
    </dgm:pt>
    <dgm:pt modelId="{F5E4FDA6-5846-4E2A-8BED-24651A8B0391}" type="pres">
      <dgm:prSet presAssocID="{49EFE1C9-07E2-46CE-8461-82C19398FC9E}" presName="Name37" presStyleLbl="parChTrans1D2" presStyleIdx="0" presStyleCnt="1"/>
      <dgm:spPr/>
      <dgm:t>
        <a:bodyPr/>
        <a:lstStyle/>
        <a:p>
          <a:endParaRPr lang="en-US"/>
        </a:p>
      </dgm:t>
    </dgm:pt>
    <dgm:pt modelId="{E24152BA-776A-4C54-93D2-AC6DE1FF8C67}" type="pres">
      <dgm:prSet presAssocID="{0774C466-CFDD-4082-9B5C-A14294B2E52B}" presName="hierRoot2" presStyleCnt="0">
        <dgm:presLayoutVars>
          <dgm:hierBranch val="init"/>
        </dgm:presLayoutVars>
      </dgm:prSet>
      <dgm:spPr/>
    </dgm:pt>
    <dgm:pt modelId="{964DFA7D-19DB-4918-9629-DEAD9E4C7C52}" type="pres">
      <dgm:prSet presAssocID="{0774C466-CFDD-4082-9B5C-A14294B2E52B}" presName="rootComposite" presStyleCnt="0"/>
      <dgm:spPr/>
    </dgm:pt>
    <dgm:pt modelId="{D58FF12F-7DA1-4D9D-BB60-28C7419064A7}" type="pres">
      <dgm:prSet presAssocID="{0774C466-CFDD-4082-9B5C-A14294B2E52B}" presName="rootText" presStyleLbl="node2" presStyleIdx="0" presStyleCnt="1" custScaleY="35487">
        <dgm:presLayoutVars>
          <dgm:chPref val="3"/>
        </dgm:presLayoutVars>
      </dgm:prSet>
      <dgm:spPr/>
      <dgm:t>
        <a:bodyPr/>
        <a:lstStyle/>
        <a:p>
          <a:endParaRPr lang="en-US"/>
        </a:p>
      </dgm:t>
    </dgm:pt>
    <dgm:pt modelId="{F40DD1FB-7AE0-4996-BA51-A3C40EC84E92}" type="pres">
      <dgm:prSet presAssocID="{0774C466-CFDD-4082-9B5C-A14294B2E52B}" presName="rootConnector" presStyleLbl="node2" presStyleIdx="0" presStyleCnt="1"/>
      <dgm:spPr/>
      <dgm:t>
        <a:bodyPr/>
        <a:lstStyle/>
        <a:p>
          <a:endParaRPr lang="en-US"/>
        </a:p>
      </dgm:t>
    </dgm:pt>
    <dgm:pt modelId="{492DB56D-EC7C-4880-A034-6A4E8F7C9EB2}" type="pres">
      <dgm:prSet presAssocID="{0774C466-CFDD-4082-9B5C-A14294B2E52B}" presName="hierChild4" presStyleCnt="0"/>
      <dgm:spPr/>
    </dgm:pt>
    <dgm:pt modelId="{3904FFA9-9394-40BC-8BEA-6E29C7F5C5F4}" type="pres">
      <dgm:prSet presAssocID="{6704D93E-87DE-470E-B14D-EFE28B35E526}" presName="Name37" presStyleLbl="parChTrans1D3" presStyleIdx="0" presStyleCnt="4"/>
      <dgm:spPr/>
      <dgm:t>
        <a:bodyPr/>
        <a:lstStyle/>
        <a:p>
          <a:endParaRPr lang="en-US"/>
        </a:p>
      </dgm:t>
    </dgm:pt>
    <dgm:pt modelId="{D0A57596-6743-4760-A993-CCD316C0FCB6}" type="pres">
      <dgm:prSet presAssocID="{AF782F1E-B277-400D-A52D-842B224747A8}" presName="hierRoot2" presStyleCnt="0">
        <dgm:presLayoutVars>
          <dgm:hierBranch val="init"/>
        </dgm:presLayoutVars>
      </dgm:prSet>
      <dgm:spPr/>
    </dgm:pt>
    <dgm:pt modelId="{73C6AC09-03DB-40FF-A30F-F40014F3741F}" type="pres">
      <dgm:prSet presAssocID="{AF782F1E-B277-400D-A52D-842B224747A8}" presName="rootComposite" presStyleCnt="0"/>
      <dgm:spPr/>
    </dgm:pt>
    <dgm:pt modelId="{969F84F1-B8EE-488D-ABC4-6459D17DCAB6}" type="pres">
      <dgm:prSet presAssocID="{AF782F1E-B277-400D-A52D-842B224747A8}" presName="rootText" presStyleLbl="node3" presStyleIdx="0" presStyleCnt="4" custScaleY="87548">
        <dgm:presLayoutVars>
          <dgm:chPref val="3"/>
        </dgm:presLayoutVars>
      </dgm:prSet>
      <dgm:spPr/>
      <dgm:t>
        <a:bodyPr/>
        <a:lstStyle/>
        <a:p>
          <a:endParaRPr lang="en-US"/>
        </a:p>
      </dgm:t>
    </dgm:pt>
    <dgm:pt modelId="{1E0BDA9A-37A4-4948-B1B9-8AB08930368C}" type="pres">
      <dgm:prSet presAssocID="{AF782F1E-B277-400D-A52D-842B224747A8}" presName="rootConnector" presStyleLbl="node3" presStyleIdx="0" presStyleCnt="4"/>
      <dgm:spPr/>
      <dgm:t>
        <a:bodyPr/>
        <a:lstStyle/>
        <a:p>
          <a:endParaRPr lang="en-US"/>
        </a:p>
      </dgm:t>
    </dgm:pt>
    <dgm:pt modelId="{1D1628B6-9123-4FEC-9706-4FD50E8BAA30}" type="pres">
      <dgm:prSet presAssocID="{AF782F1E-B277-400D-A52D-842B224747A8}" presName="hierChild4" presStyleCnt="0"/>
      <dgm:spPr/>
    </dgm:pt>
    <dgm:pt modelId="{633DE6FC-5402-4259-B7AC-F9751F826EB9}" type="pres">
      <dgm:prSet presAssocID="{816FCD71-33B8-4409-8895-B991DC5CB637}" presName="Name37" presStyleLbl="parChTrans1D4" presStyleIdx="0" presStyleCnt="14"/>
      <dgm:spPr/>
      <dgm:t>
        <a:bodyPr/>
        <a:lstStyle/>
        <a:p>
          <a:endParaRPr lang="en-US"/>
        </a:p>
      </dgm:t>
    </dgm:pt>
    <dgm:pt modelId="{614D1875-BC55-4685-9CB9-384CAAEAB280}" type="pres">
      <dgm:prSet presAssocID="{1F8E5E2F-DEFA-499F-91BC-3348A080F8E8}" presName="hierRoot2" presStyleCnt="0">
        <dgm:presLayoutVars>
          <dgm:hierBranch val="init"/>
        </dgm:presLayoutVars>
      </dgm:prSet>
      <dgm:spPr/>
    </dgm:pt>
    <dgm:pt modelId="{48E799DC-ACD9-442B-AFB2-9778F2FE116C}" type="pres">
      <dgm:prSet presAssocID="{1F8E5E2F-DEFA-499F-91BC-3348A080F8E8}" presName="rootComposite" presStyleCnt="0"/>
      <dgm:spPr/>
    </dgm:pt>
    <dgm:pt modelId="{83782D89-AEE2-41AB-B220-52E0328840B9}" type="pres">
      <dgm:prSet presAssocID="{1F8E5E2F-DEFA-499F-91BC-3348A080F8E8}" presName="rootText" presStyleLbl="node4" presStyleIdx="0" presStyleCnt="14" custScaleY="46325">
        <dgm:presLayoutVars>
          <dgm:chPref val="3"/>
        </dgm:presLayoutVars>
      </dgm:prSet>
      <dgm:spPr/>
      <dgm:t>
        <a:bodyPr/>
        <a:lstStyle/>
        <a:p>
          <a:endParaRPr lang="en-US"/>
        </a:p>
      </dgm:t>
    </dgm:pt>
    <dgm:pt modelId="{E22D1A0B-4BC7-4609-AB7A-8B2DBD3F2EBE}" type="pres">
      <dgm:prSet presAssocID="{1F8E5E2F-DEFA-499F-91BC-3348A080F8E8}" presName="rootConnector" presStyleLbl="node4" presStyleIdx="0" presStyleCnt="14"/>
      <dgm:spPr/>
      <dgm:t>
        <a:bodyPr/>
        <a:lstStyle/>
        <a:p>
          <a:endParaRPr lang="en-US"/>
        </a:p>
      </dgm:t>
    </dgm:pt>
    <dgm:pt modelId="{CAA6C0E6-D667-4585-A784-076F2F3E83D9}" type="pres">
      <dgm:prSet presAssocID="{1F8E5E2F-DEFA-499F-91BC-3348A080F8E8}" presName="hierChild4" presStyleCnt="0"/>
      <dgm:spPr/>
    </dgm:pt>
    <dgm:pt modelId="{C04F2C8F-611B-4D09-B3F1-84793EC165F9}" type="pres">
      <dgm:prSet presAssocID="{C1C44F63-49C6-4C2A-894B-04FBF7F7FD89}" presName="Name37" presStyleLbl="parChTrans1D4" presStyleIdx="1" presStyleCnt="14"/>
      <dgm:spPr/>
      <dgm:t>
        <a:bodyPr/>
        <a:lstStyle/>
        <a:p>
          <a:endParaRPr lang="en-US"/>
        </a:p>
      </dgm:t>
    </dgm:pt>
    <dgm:pt modelId="{E5700E4B-A79E-428C-81C4-D3561E1895FB}" type="pres">
      <dgm:prSet presAssocID="{27D17F9B-A1C9-4B70-8B8D-A4C3307015EF}" presName="hierRoot2" presStyleCnt="0">
        <dgm:presLayoutVars>
          <dgm:hierBranch val="init"/>
        </dgm:presLayoutVars>
      </dgm:prSet>
      <dgm:spPr/>
    </dgm:pt>
    <dgm:pt modelId="{E818E3D7-CFD7-4A3F-8414-F92F71B9C52F}" type="pres">
      <dgm:prSet presAssocID="{27D17F9B-A1C9-4B70-8B8D-A4C3307015EF}" presName="rootComposite" presStyleCnt="0"/>
      <dgm:spPr/>
    </dgm:pt>
    <dgm:pt modelId="{D23FFD79-A1AF-4065-939E-C3DA101C52AB}" type="pres">
      <dgm:prSet presAssocID="{27D17F9B-A1C9-4B70-8B8D-A4C3307015EF}" presName="rootText" presStyleLbl="node4" presStyleIdx="1" presStyleCnt="14" custScaleY="140443" custLinFactNeighborX="-5952" custLinFactNeighborY="-19839">
        <dgm:presLayoutVars>
          <dgm:chPref val="3"/>
        </dgm:presLayoutVars>
      </dgm:prSet>
      <dgm:spPr/>
      <dgm:t>
        <a:bodyPr/>
        <a:lstStyle/>
        <a:p>
          <a:endParaRPr lang="en-US"/>
        </a:p>
      </dgm:t>
    </dgm:pt>
    <dgm:pt modelId="{C60DCFB8-0D1B-461F-94A4-EF312EC6DB9B}" type="pres">
      <dgm:prSet presAssocID="{27D17F9B-A1C9-4B70-8B8D-A4C3307015EF}" presName="rootConnector" presStyleLbl="node4" presStyleIdx="1" presStyleCnt="14"/>
      <dgm:spPr/>
      <dgm:t>
        <a:bodyPr/>
        <a:lstStyle/>
        <a:p>
          <a:endParaRPr lang="en-US"/>
        </a:p>
      </dgm:t>
    </dgm:pt>
    <dgm:pt modelId="{4816CEA8-B415-4DBE-91E8-5E03972A8BEE}" type="pres">
      <dgm:prSet presAssocID="{27D17F9B-A1C9-4B70-8B8D-A4C3307015EF}" presName="hierChild4" presStyleCnt="0"/>
      <dgm:spPr/>
    </dgm:pt>
    <dgm:pt modelId="{735F3125-185D-456A-929D-0FFA56772856}" type="pres">
      <dgm:prSet presAssocID="{27D17F9B-A1C9-4B70-8B8D-A4C3307015EF}" presName="hierChild5" presStyleCnt="0"/>
      <dgm:spPr/>
    </dgm:pt>
    <dgm:pt modelId="{699D2CAB-FF3B-4283-A1C6-AFABF4BBC1C2}" type="pres">
      <dgm:prSet presAssocID="{1F8E5E2F-DEFA-499F-91BC-3348A080F8E8}" presName="hierChild5" presStyleCnt="0"/>
      <dgm:spPr/>
    </dgm:pt>
    <dgm:pt modelId="{E53F0F35-111E-4E62-8A11-7C08A7D851A6}" type="pres">
      <dgm:prSet presAssocID="{99074DF7-C8BB-43DD-AB0C-2D21F9784E4F}" presName="Name37" presStyleLbl="parChTrans1D4" presStyleIdx="2" presStyleCnt="14"/>
      <dgm:spPr/>
      <dgm:t>
        <a:bodyPr/>
        <a:lstStyle/>
        <a:p>
          <a:endParaRPr lang="en-US"/>
        </a:p>
      </dgm:t>
    </dgm:pt>
    <dgm:pt modelId="{86A7CAE5-5FB6-4A28-9C85-83F79BC1A608}" type="pres">
      <dgm:prSet presAssocID="{C246C988-75E0-4741-BF63-49EC670FD27C}" presName="hierRoot2" presStyleCnt="0">
        <dgm:presLayoutVars>
          <dgm:hierBranch val="init"/>
        </dgm:presLayoutVars>
      </dgm:prSet>
      <dgm:spPr/>
    </dgm:pt>
    <dgm:pt modelId="{9D1BB7FF-EE1E-4902-99B5-57747F1650E0}" type="pres">
      <dgm:prSet presAssocID="{C246C988-75E0-4741-BF63-49EC670FD27C}" presName="rootComposite" presStyleCnt="0"/>
      <dgm:spPr/>
    </dgm:pt>
    <dgm:pt modelId="{86E97631-D026-492D-B4CC-DBE1B53A2235}" type="pres">
      <dgm:prSet presAssocID="{C246C988-75E0-4741-BF63-49EC670FD27C}" presName="rootText" presStyleLbl="node4" presStyleIdx="2" presStyleCnt="14" custScaleY="49258">
        <dgm:presLayoutVars>
          <dgm:chPref val="3"/>
        </dgm:presLayoutVars>
      </dgm:prSet>
      <dgm:spPr/>
      <dgm:t>
        <a:bodyPr/>
        <a:lstStyle/>
        <a:p>
          <a:endParaRPr lang="en-US"/>
        </a:p>
      </dgm:t>
    </dgm:pt>
    <dgm:pt modelId="{A0C5961A-D7B8-40AC-992A-C96D7CD5CCD0}" type="pres">
      <dgm:prSet presAssocID="{C246C988-75E0-4741-BF63-49EC670FD27C}" presName="rootConnector" presStyleLbl="node4" presStyleIdx="2" presStyleCnt="14"/>
      <dgm:spPr/>
      <dgm:t>
        <a:bodyPr/>
        <a:lstStyle/>
        <a:p>
          <a:endParaRPr lang="en-US"/>
        </a:p>
      </dgm:t>
    </dgm:pt>
    <dgm:pt modelId="{1BA8E60F-4F28-461D-BB7E-013214B1D7E9}" type="pres">
      <dgm:prSet presAssocID="{C246C988-75E0-4741-BF63-49EC670FD27C}" presName="hierChild4" presStyleCnt="0"/>
      <dgm:spPr/>
    </dgm:pt>
    <dgm:pt modelId="{E296ECC4-80F7-4452-BE69-F1DE8ECC5FF3}" type="pres">
      <dgm:prSet presAssocID="{39D31B47-0026-43A5-A478-5E43EFB51BFD}" presName="Name37" presStyleLbl="parChTrans1D4" presStyleIdx="3" presStyleCnt="14"/>
      <dgm:spPr/>
      <dgm:t>
        <a:bodyPr/>
        <a:lstStyle/>
        <a:p>
          <a:endParaRPr lang="en-US"/>
        </a:p>
      </dgm:t>
    </dgm:pt>
    <dgm:pt modelId="{A1D0DAA1-B650-4098-B327-40E49B95E9C5}" type="pres">
      <dgm:prSet presAssocID="{FFAB8480-7E99-40CC-BB90-C0F09D0CE9B7}" presName="hierRoot2" presStyleCnt="0">
        <dgm:presLayoutVars>
          <dgm:hierBranch val="init"/>
        </dgm:presLayoutVars>
      </dgm:prSet>
      <dgm:spPr/>
    </dgm:pt>
    <dgm:pt modelId="{D520E8B9-191E-432E-9313-04840C27C52F}" type="pres">
      <dgm:prSet presAssocID="{FFAB8480-7E99-40CC-BB90-C0F09D0CE9B7}" presName="rootComposite" presStyleCnt="0"/>
      <dgm:spPr/>
    </dgm:pt>
    <dgm:pt modelId="{74292C42-2065-4CBF-ABE3-044A6D79F5A2}" type="pres">
      <dgm:prSet presAssocID="{FFAB8480-7E99-40CC-BB90-C0F09D0CE9B7}" presName="rootText" presStyleLbl="node4" presStyleIdx="3" presStyleCnt="14" custScaleY="216772" custLinFactNeighborX="-8928" custLinFactNeighborY="-19840">
        <dgm:presLayoutVars>
          <dgm:chPref val="3"/>
        </dgm:presLayoutVars>
      </dgm:prSet>
      <dgm:spPr/>
      <dgm:t>
        <a:bodyPr/>
        <a:lstStyle/>
        <a:p>
          <a:endParaRPr lang="en-US"/>
        </a:p>
      </dgm:t>
    </dgm:pt>
    <dgm:pt modelId="{2285EA5B-DD87-46D7-9E98-E215A04AFEA4}" type="pres">
      <dgm:prSet presAssocID="{FFAB8480-7E99-40CC-BB90-C0F09D0CE9B7}" presName="rootConnector" presStyleLbl="node4" presStyleIdx="3" presStyleCnt="14"/>
      <dgm:spPr/>
      <dgm:t>
        <a:bodyPr/>
        <a:lstStyle/>
        <a:p>
          <a:endParaRPr lang="en-US"/>
        </a:p>
      </dgm:t>
    </dgm:pt>
    <dgm:pt modelId="{910D68C2-9EA2-4C04-A683-33480D165A1A}" type="pres">
      <dgm:prSet presAssocID="{FFAB8480-7E99-40CC-BB90-C0F09D0CE9B7}" presName="hierChild4" presStyleCnt="0"/>
      <dgm:spPr/>
    </dgm:pt>
    <dgm:pt modelId="{751F7238-036C-42B2-A419-6CB62FFF34DD}" type="pres">
      <dgm:prSet presAssocID="{FFAB8480-7E99-40CC-BB90-C0F09D0CE9B7}" presName="hierChild5" presStyleCnt="0"/>
      <dgm:spPr/>
    </dgm:pt>
    <dgm:pt modelId="{CF603130-A8E3-4EF2-BA12-2313C55FD024}" type="pres">
      <dgm:prSet presAssocID="{C246C988-75E0-4741-BF63-49EC670FD27C}" presName="hierChild5" presStyleCnt="0"/>
      <dgm:spPr/>
    </dgm:pt>
    <dgm:pt modelId="{89E9B493-B1A5-4FB8-9517-97A87BA0CC4F}" type="pres">
      <dgm:prSet presAssocID="{ADBBCF03-520F-4A4D-AAB9-37549C8741CD}" presName="Name37" presStyleLbl="parChTrans1D4" presStyleIdx="4" presStyleCnt="14"/>
      <dgm:spPr/>
      <dgm:t>
        <a:bodyPr/>
        <a:lstStyle/>
        <a:p>
          <a:endParaRPr lang="en-US"/>
        </a:p>
      </dgm:t>
    </dgm:pt>
    <dgm:pt modelId="{F13BB7B0-2E62-4927-BFFB-86FC5965D58D}" type="pres">
      <dgm:prSet presAssocID="{E7446BCF-1C6A-47DD-B7ED-1E02F3D70666}" presName="hierRoot2" presStyleCnt="0">
        <dgm:presLayoutVars>
          <dgm:hierBranch val="init"/>
        </dgm:presLayoutVars>
      </dgm:prSet>
      <dgm:spPr/>
    </dgm:pt>
    <dgm:pt modelId="{85756CF4-FFAE-4FB7-8728-F943166B2A09}" type="pres">
      <dgm:prSet presAssocID="{E7446BCF-1C6A-47DD-B7ED-1E02F3D70666}" presName="rootComposite" presStyleCnt="0"/>
      <dgm:spPr/>
    </dgm:pt>
    <dgm:pt modelId="{B0C8DE30-A13B-4115-8C40-FB8A0860E920}" type="pres">
      <dgm:prSet presAssocID="{E7446BCF-1C6A-47DD-B7ED-1E02F3D70666}" presName="rootText" presStyleLbl="node4" presStyleIdx="4" presStyleCnt="14" custScaleY="72553" custLinFactNeighborX="2976">
        <dgm:presLayoutVars>
          <dgm:chPref val="3"/>
        </dgm:presLayoutVars>
      </dgm:prSet>
      <dgm:spPr/>
      <dgm:t>
        <a:bodyPr/>
        <a:lstStyle/>
        <a:p>
          <a:endParaRPr lang="bn-BD"/>
        </a:p>
      </dgm:t>
    </dgm:pt>
    <dgm:pt modelId="{5D2B3E89-0680-486C-87F0-DBC113EA6FD4}" type="pres">
      <dgm:prSet presAssocID="{E7446BCF-1C6A-47DD-B7ED-1E02F3D70666}" presName="rootConnector" presStyleLbl="node4" presStyleIdx="4" presStyleCnt="14"/>
      <dgm:spPr/>
      <dgm:t>
        <a:bodyPr/>
        <a:lstStyle/>
        <a:p>
          <a:endParaRPr lang="en-US"/>
        </a:p>
      </dgm:t>
    </dgm:pt>
    <dgm:pt modelId="{85DBA28E-DC40-4061-A375-ABC927038FDD}" type="pres">
      <dgm:prSet presAssocID="{E7446BCF-1C6A-47DD-B7ED-1E02F3D70666}" presName="hierChild4" presStyleCnt="0"/>
      <dgm:spPr/>
    </dgm:pt>
    <dgm:pt modelId="{BD28F368-DD31-447F-BCD6-3036F44859A2}" type="pres">
      <dgm:prSet presAssocID="{9BB352F1-A0B6-448E-BEB8-7F1155850E4D}" presName="Name37" presStyleLbl="parChTrans1D4" presStyleIdx="5" presStyleCnt="14"/>
      <dgm:spPr/>
      <dgm:t>
        <a:bodyPr/>
        <a:lstStyle/>
        <a:p>
          <a:endParaRPr lang="en-US"/>
        </a:p>
      </dgm:t>
    </dgm:pt>
    <dgm:pt modelId="{65AD6F97-D160-4D76-9749-F95BB8D562A4}" type="pres">
      <dgm:prSet presAssocID="{CD0D3915-AF29-45F6-80B1-B6F27FB04C48}" presName="hierRoot2" presStyleCnt="0">
        <dgm:presLayoutVars>
          <dgm:hierBranch val="init"/>
        </dgm:presLayoutVars>
      </dgm:prSet>
      <dgm:spPr/>
    </dgm:pt>
    <dgm:pt modelId="{39AB7DF0-09A7-4506-BD43-557E03F198A6}" type="pres">
      <dgm:prSet presAssocID="{CD0D3915-AF29-45F6-80B1-B6F27FB04C48}" presName="rootComposite" presStyleCnt="0"/>
      <dgm:spPr/>
    </dgm:pt>
    <dgm:pt modelId="{D9701331-E11D-4AB6-895D-74E259437DCB}" type="pres">
      <dgm:prSet presAssocID="{CD0D3915-AF29-45F6-80B1-B6F27FB04C48}" presName="rootText" presStyleLbl="node4" presStyleIdx="5" presStyleCnt="14" custLinFactNeighborX="-6944" custLinFactNeighborY="-13887">
        <dgm:presLayoutVars>
          <dgm:chPref val="3"/>
        </dgm:presLayoutVars>
      </dgm:prSet>
      <dgm:spPr/>
      <dgm:t>
        <a:bodyPr/>
        <a:lstStyle/>
        <a:p>
          <a:endParaRPr lang="bn-BD"/>
        </a:p>
      </dgm:t>
    </dgm:pt>
    <dgm:pt modelId="{F5C26E80-FB86-4000-B04D-82DCB4AF49CF}" type="pres">
      <dgm:prSet presAssocID="{CD0D3915-AF29-45F6-80B1-B6F27FB04C48}" presName="rootConnector" presStyleLbl="node4" presStyleIdx="5" presStyleCnt="14"/>
      <dgm:spPr/>
      <dgm:t>
        <a:bodyPr/>
        <a:lstStyle/>
        <a:p>
          <a:endParaRPr lang="en-US"/>
        </a:p>
      </dgm:t>
    </dgm:pt>
    <dgm:pt modelId="{A330B8C8-E2BC-4BDB-BD75-3F98E535389E}" type="pres">
      <dgm:prSet presAssocID="{CD0D3915-AF29-45F6-80B1-B6F27FB04C48}" presName="hierChild4" presStyleCnt="0"/>
      <dgm:spPr/>
    </dgm:pt>
    <dgm:pt modelId="{7869F631-320D-4151-B061-2EA57D472315}" type="pres">
      <dgm:prSet presAssocID="{CD0D3915-AF29-45F6-80B1-B6F27FB04C48}" presName="hierChild5" presStyleCnt="0"/>
      <dgm:spPr/>
    </dgm:pt>
    <dgm:pt modelId="{016DD571-9B62-43A0-9EB8-059FBDB9657F}" type="pres">
      <dgm:prSet presAssocID="{E7446BCF-1C6A-47DD-B7ED-1E02F3D70666}" presName="hierChild5" presStyleCnt="0"/>
      <dgm:spPr/>
    </dgm:pt>
    <dgm:pt modelId="{77E5E496-4996-4595-ADA5-333E362B6BFE}" type="pres">
      <dgm:prSet presAssocID="{AF782F1E-B277-400D-A52D-842B224747A8}" presName="hierChild5" presStyleCnt="0"/>
      <dgm:spPr/>
    </dgm:pt>
    <dgm:pt modelId="{C52A6DD6-BF37-4F18-9F37-41EF3F9629CC}" type="pres">
      <dgm:prSet presAssocID="{08209C05-FEA4-4B03-BE0C-90145593D9A0}" presName="Name37" presStyleLbl="parChTrans1D3" presStyleIdx="1" presStyleCnt="4"/>
      <dgm:spPr/>
      <dgm:t>
        <a:bodyPr/>
        <a:lstStyle/>
        <a:p>
          <a:endParaRPr lang="en-US"/>
        </a:p>
      </dgm:t>
    </dgm:pt>
    <dgm:pt modelId="{FC3AEC03-397C-41A1-B389-AB2C1DD7C473}" type="pres">
      <dgm:prSet presAssocID="{CA24B2A6-313A-4FEF-8949-88E2ADCA7F21}" presName="hierRoot2" presStyleCnt="0">
        <dgm:presLayoutVars>
          <dgm:hierBranch val="init"/>
        </dgm:presLayoutVars>
      </dgm:prSet>
      <dgm:spPr/>
    </dgm:pt>
    <dgm:pt modelId="{3A9A2A6C-63B8-48D0-9269-4317A8890598}" type="pres">
      <dgm:prSet presAssocID="{CA24B2A6-313A-4FEF-8949-88E2ADCA7F21}" presName="rootComposite" presStyleCnt="0"/>
      <dgm:spPr/>
    </dgm:pt>
    <dgm:pt modelId="{278E8474-EEEF-4D70-876E-A2BF596F8AA9}" type="pres">
      <dgm:prSet presAssocID="{CA24B2A6-313A-4FEF-8949-88E2ADCA7F21}" presName="rootText" presStyleLbl="node3" presStyleIdx="1" presStyleCnt="4" custScaleY="40276" custLinFactX="36970" custLinFactNeighborX="100000" custLinFactNeighborY="11440">
        <dgm:presLayoutVars>
          <dgm:chPref val="3"/>
        </dgm:presLayoutVars>
      </dgm:prSet>
      <dgm:spPr/>
      <dgm:t>
        <a:bodyPr/>
        <a:lstStyle/>
        <a:p>
          <a:endParaRPr lang="en-US"/>
        </a:p>
      </dgm:t>
    </dgm:pt>
    <dgm:pt modelId="{BD22C559-C4B5-4070-B6E4-BD4327F0AFD6}" type="pres">
      <dgm:prSet presAssocID="{CA24B2A6-313A-4FEF-8949-88E2ADCA7F21}" presName="rootConnector" presStyleLbl="node3" presStyleIdx="1" presStyleCnt="4"/>
      <dgm:spPr/>
      <dgm:t>
        <a:bodyPr/>
        <a:lstStyle/>
        <a:p>
          <a:endParaRPr lang="en-US"/>
        </a:p>
      </dgm:t>
    </dgm:pt>
    <dgm:pt modelId="{6692BE50-0C45-4CED-9F85-C73A705D1384}" type="pres">
      <dgm:prSet presAssocID="{CA24B2A6-313A-4FEF-8949-88E2ADCA7F21}" presName="hierChild4" presStyleCnt="0"/>
      <dgm:spPr/>
    </dgm:pt>
    <dgm:pt modelId="{6BD1D112-CC16-4E05-9EF3-247A2CEFA623}" type="pres">
      <dgm:prSet presAssocID="{BD9AF4F5-AB31-4247-93DB-914FBDE0FC54}" presName="Name37" presStyleLbl="parChTrans1D4" presStyleIdx="6" presStyleCnt="14"/>
      <dgm:spPr/>
      <dgm:t>
        <a:bodyPr/>
        <a:lstStyle/>
        <a:p>
          <a:endParaRPr lang="en-US"/>
        </a:p>
      </dgm:t>
    </dgm:pt>
    <dgm:pt modelId="{F855CE3E-C64E-4423-A81B-6C398F8E87AD}" type="pres">
      <dgm:prSet presAssocID="{98B73734-0B3F-41C1-8F78-C89782A2DDCB}" presName="hierRoot2" presStyleCnt="0">
        <dgm:presLayoutVars>
          <dgm:hierBranch val="init"/>
        </dgm:presLayoutVars>
      </dgm:prSet>
      <dgm:spPr/>
    </dgm:pt>
    <dgm:pt modelId="{9F9E24A7-B515-4D8C-ADA0-98FECFD19ABA}" type="pres">
      <dgm:prSet presAssocID="{98B73734-0B3F-41C1-8F78-C89782A2DDCB}" presName="rootComposite" presStyleCnt="0"/>
      <dgm:spPr/>
    </dgm:pt>
    <dgm:pt modelId="{09A98F22-4C20-4A7B-8A9E-816FF65A83A9}" type="pres">
      <dgm:prSet presAssocID="{98B73734-0B3F-41C1-8F78-C89782A2DDCB}" presName="rootText" presStyleLbl="node4" presStyleIdx="6" presStyleCnt="14" custScaleY="45055" custLinFactX="7475" custLinFactNeighborX="100000" custLinFactNeighborY="29736">
        <dgm:presLayoutVars>
          <dgm:chPref val="3"/>
        </dgm:presLayoutVars>
      </dgm:prSet>
      <dgm:spPr/>
      <dgm:t>
        <a:bodyPr/>
        <a:lstStyle/>
        <a:p>
          <a:endParaRPr lang="en-US"/>
        </a:p>
      </dgm:t>
    </dgm:pt>
    <dgm:pt modelId="{5C4EB341-038E-4EAD-AA3E-18C6CA955B6C}" type="pres">
      <dgm:prSet presAssocID="{98B73734-0B3F-41C1-8F78-C89782A2DDCB}" presName="rootConnector" presStyleLbl="node4" presStyleIdx="6" presStyleCnt="14"/>
      <dgm:spPr/>
      <dgm:t>
        <a:bodyPr/>
        <a:lstStyle/>
        <a:p>
          <a:endParaRPr lang="en-US"/>
        </a:p>
      </dgm:t>
    </dgm:pt>
    <dgm:pt modelId="{445CA19D-960F-49CD-9E46-67E07FA3B2F2}" type="pres">
      <dgm:prSet presAssocID="{98B73734-0B3F-41C1-8F78-C89782A2DDCB}" presName="hierChild4" presStyleCnt="0"/>
      <dgm:spPr/>
    </dgm:pt>
    <dgm:pt modelId="{7E9CB9AE-265A-4C2C-BFCF-BAD6EAFE6866}" type="pres">
      <dgm:prSet presAssocID="{7762F223-C21A-416F-AF3B-C89819F50C5C}" presName="Name37" presStyleLbl="parChTrans1D4" presStyleIdx="7" presStyleCnt="14"/>
      <dgm:spPr/>
      <dgm:t>
        <a:bodyPr/>
        <a:lstStyle/>
        <a:p>
          <a:endParaRPr lang="en-US"/>
        </a:p>
      </dgm:t>
    </dgm:pt>
    <dgm:pt modelId="{68222820-D27B-47BB-90DC-ADB4F3E9074F}" type="pres">
      <dgm:prSet presAssocID="{69DBFFB2-A3F5-45C9-8FBD-77B7A5522C4D}" presName="hierRoot2" presStyleCnt="0">
        <dgm:presLayoutVars>
          <dgm:hierBranch val="init"/>
        </dgm:presLayoutVars>
      </dgm:prSet>
      <dgm:spPr/>
    </dgm:pt>
    <dgm:pt modelId="{602457FC-E6AC-4080-AF85-80803A7CC4B3}" type="pres">
      <dgm:prSet presAssocID="{69DBFFB2-A3F5-45C9-8FBD-77B7A5522C4D}" presName="rootComposite" presStyleCnt="0"/>
      <dgm:spPr/>
    </dgm:pt>
    <dgm:pt modelId="{D6F51091-53F8-45B3-9A0E-0AA6AFD8E6C5}" type="pres">
      <dgm:prSet presAssocID="{69DBFFB2-A3F5-45C9-8FBD-77B7A5522C4D}" presName="rootText" presStyleLbl="node4" presStyleIdx="7" presStyleCnt="14" custScaleY="135834" custLinFactNeighborX="-18147" custLinFactNeighborY="43407">
        <dgm:presLayoutVars>
          <dgm:chPref val="3"/>
        </dgm:presLayoutVars>
      </dgm:prSet>
      <dgm:spPr/>
      <dgm:t>
        <a:bodyPr/>
        <a:lstStyle/>
        <a:p>
          <a:endParaRPr lang="en-US"/>
        </a:p>
      </dgm:t>
    </dgm:pt>
    <dgm:pt modelId="{79F5CA83-09BB-4425-A93A-C7AFEDCCCB10}" type="pres">
      <dgm:prSet presAssocID="{69DBFFB2-A3F5-45C9-8FBD-77B7A5522C4D}" presName="rootConnector" presStyleLbl="node4" presStyleIdx="7" presStyleCnt="14"/>
      <dgm:spPr/>
      <dgm:t>
        <a:bodyPr/>
        <a:lstStyle/>
        <a:p>
          <a:endParaRPr lang="en-US"/>
        </a:p>
      </dgm:t>
    </dgm:pt>
    <dgm:pt modelId="{EC69B862-2793-4A1F-A3C8-A2792B7B723A}" type="pres">
      <dgm:prSet presAssocID="{69DBFFB2-A3F5-45C9-8FBD-77B7A5522C4D}" presName="hierChild4" presStyleCnt="0"/>
      <dgm:spPr/>
    </dgm:pt>
    <dgm:pt modelId="{D0799DC7-602B-44BF-9718-1EECE7B80AA6}" type="pres">
      <dgm:prSet presAssocID="{69DBFFB2-A3F5-45C9-8FBD-77B7A5522C4D}" presName="hierChild5" presStyleCnt="0"/>
      <dgm:spPr/>
    </dgm:pt>
    <dgm:pt modelId="{55C0E522-359D-4EAD-A96F-D8BCCFE0523C}" type="pres">
      <dgm:prSet presAssocID="{98B73734-0B3F-41C1-8F78-C89782A2DDCB}" presName="hierChild5" presStyleCnt="0"/>
      <dgm:spPr/>
    </dgm:pt>
    <dgm:pt modelId="{865C44A6-04B6-49EE-8581-95A600C78AE5}" type="pres">
      <dgm:prSet presAssocID="{34C53287-EEF4-403B-A5D7-3FF1F7554CA5}" presName="Name37" presStyleLbl="parChTrans1D4" presStyleIdx="8" presStyleCnt="14"/>
      <dgm:spPr/>
      <dgm:t>
        <a:bodyPr/>
        <a:lstStyle/>
        <a:p>
          <a:endParaRPr lang="en-US"/>
        </a:p>
      </dgm:t>
    </dgm:pt>
    <dgm:pt modelId="{47F3A4E1-65FD-4E68-BDB8-8AEBEFEBF3D7}" type="pres">
      <dgm:prSet presAssocID="{4DECB6B3-C26A-4565-9B47-3AB683051FC7}" presName="hierRoot2" presStyleCnt="0">
        <dgm:presLayoutVars>
          <dgm:hierBranch val="init"/>
        </dgm:presLayoutVars>
      </dgm:prSet>
      <dgm:spPr/>
    </dgm:pt>
    <dgm:pt modelId="{D137C05C-5C91-4D52-A95A-7131C26C7863}" type="pres">
      <dgm:prSet presAssocID="{4DECB6B3-C26A-4565-9B47-3AB683051FC7}" presName="rootComposite" presStyleCnt="0"/>
      <dgm:spPr/>
    </dgm:pt>
    <dgm:pt modelId="{B1ACA324-83F9-4312-AFA4-846B501D567B}" type="pres">
      <dgm:prSet presAssocID="{4DECB6B3-C26A-4565-9B47-3AB683051FC7}" presName="rootText" presStyleLbl="node4" presStyleIdx="8" presStyleCnt="14" custScaleY="38015" custLinFactNeighborX="98303" custLinFactNeighborY="29258">
        <dgm:presLayoutVars>
          <dgm:chPref val="3"/>
        </dgm:presLayoutVars>
      </dgm:prSet>
      <dgm:spPr/>
      <dgm:t>
        <a:bodyPr/>
        <a:lstStyle/>
        <a:p>
          <a:endParaRPr lang="bn-BD"/>
        </a:p>
      </dgm:t>
    </dgm:pt>
    <dgm:pt modelId="{130558FC-7C89-493D-9C79-AE3A6CEB7EBF}" type="pres">
      <dgm:prSet presAssocID="{4DECB6B3-C26A-4565-9B47-3AB683051FC7}" presName="rootConnector" presStyleLbl="node4" presStyleIdx="8" presStyleCnt="14"/>
      <dgm:spPr/>
      <dgm:t>
        <a:bodyPr/>
        <a:lstStyle/>
        <a:p>
          <a:endParaRPr lang="en-US"/>
        </a:p>
      </dgm:t>
    </dgm:pt>
    <dgm:pt modelId="{7F830442-ADCA-46BC-A94F-0AA4596AB608}" type="pres">
      <dgm:prSet presAssocID="{4DECB6B3-C26A-4565-9B47-3AB683051FC7}" presName="hierChild4" presStyleCnt="0"/>
      <dgm:spPr/>
    </dgm:pt>
    <dgm:pt modelId="{513EBE3E-6F86-4B40-9329-8EB1E2CAEFDF}" type="pres">
      <dgm:prSet presAssocID="{B656FF37-D4B9-49E6-B79E-FFDA9192C29C}" presName="Name37" presStyleLbl="parChTrans1D4" presStyleIdx="9" presStyleCnt="14"/>
      <dgm:spPr/>
      <dgm:t>
        <a:bodyPr/>
        <a:lstStyle/>
        <a:p>
          <a:endParaRPr lang="en-US"/>
        </a:p>
      </dgm:t>
    </dgm:pt>
    <dgm:pt modelId="{701F19E6-40C7-4CF4-9EE0-F46F427A29E4}" type="pres">
      <dgm:prSet presAssocID="{B4EEE5D5-96A9-4DC9-BC8D-76322E9FB9C2}" presName="hierRoot2" presStyleCnt="0">
        <dgm:presLayoutVars>
          <dgm:hierBranch val="init"/>
        </dgm:presLayoutVars>
      </dgm:prSet>
      <dgm:spPr/>
    </dgm:pt>
    <dgm:pt modelId="{590D7597-BA82-46E8-8921-6A14447C374D}" type="pres">
      <dgm:prSet presAssocID="{B4EEE5D5-96A9-4DC9-BC8D-76322E9FB9C2}" presName="rootComposite" presStyleCnt="0"/>
      <dgm:spPr/>
    </dgm:pt>
    <dgm:pt modelId="{56F08732-7702-4E01-92AC-2364839D7901}" type="pres">
      <dgm:prSet presAssocID="{B4EEE5D5-96A9-4DC9-BC8D-76322E9FB9C2}" presName="rootText" presStyleLbl="node4" presStyleIdx="9" presStyleCnt="14" custScaleY="69646" custLinFactY="20833" custLinFactNeighborX="-20713" custLinFactNeighborY="100000">
        <dgm:presLayoutVars>
          <dgm:chPref val="3"/>
        </dgm:presLayoutVars>
      </dgm:prSet>
      <dgm:spPr/>
      <dgm:t>
        <a:bodyPr/>
        <a:lstStyle/>
        <a:p>
          <a:endParaRPr lang="en-US"/>
        </a:p>
      </dgm:t>
    </dgm:pt>
    <dgm:pt modelId="{295B3F07-0AC9-40FB-8222-D297CD39A7A8}" type="pres">
      <dgm:prSet presAssocID="{B4EEE5D5-96A9-4DC9-BC8D-76322E9FB9C2}" presName="rootConnector" presStyleLbl="node4" presStyleIdx="9" presStyleCnt="14"/>
      <dgm:spPr/>
      <dgm:t>
        <a:bodyPr/>
        <a:lstStyle/>
        <a:p>
          <a:endParaRPr lang="en-US"/>
        </a:p>
      </dgm:t>
    </dgm:pt>
    <dgm:pt modelId="{1BE5F948-EE55-4F23-96BE-9E037828EE15}" type="pres">
      <dgm:prSet presAssocID="{B4EEE5D5-96A9-4DC9-BC8D-76322E9FB9C2}" presName="hierChild4" presStyleCnt="0"/>
      <dgm:spPr/>
    </dgm:pt>
    <dgm:pt modelId="{7B1ED8DD-26E6-4480-93BE-E854D9B605FB}" type="pres">
      <dgm:prSet presAssocID="{B4EEE5D5-96A9-4DC9-BC8D-76322E9FB9C2}" presName="hierChild5" presStyleCnt="0"/>
      <dgm:spPr/>
    </dgm:pt>
    <dgm:pt modelId="{B91A302C-ED34-43B2-944C-143179C8CC57}" type="pres">
      <dgm:prSet presAssocID="{4DECB6B3-C26A-4565-9B47-3AB683051FC7}" presName="hierChild5" presStyleCnt="0"/>
      <dgm:spPr/>
    </dgm:pt>
    <dgm:pt modelId="{AEF6DB0A-AC23-406A-A659-F3079C15A4BE}" type="pres">
      <dgm:prSet presAssocID="{CA24B2A6-313A-4FEF-8949-88E2ADCA7F21}" presName="hierChild5" presStyleCnt="0"/>
      <dgm:spPr/>
    </dgm:pt>
    <dgm:pt modelId="{204CA9D0-9F58-45A2-9589-EEDB289DA7E4}" type="pres">
      <dgm:prSet presAssocID="{BEB905CF-F380-4A07-9034-0DECBE2D955B}" presName="Name37" presStyleLbl="parChTrans1D3" presStyleIdx="2" presStyleCnt="4"/>
      <dgm:spPr/>
      <dgm:t>
        <a:bodyPr/>
        <a:lstStyle/>
        <a:p>
          <a:endParaRPr lang="en-US"/>
        </a:p>
      </dgm:t>
    </dgm:pt>
    <dgm:pt modelId="{8ABE32FE-5C8F-45AB-8DCD-86ABEB3FE57D}" type="pres">
      <dgm:prSet presAssocID="{00628D61-4EFE-452F-AF0B-BED5A9416C32}" presName="hierRoot2" presStyleCnt="0">
        <dgm:presLayoutVars>
          <dgm:hierBranch val="init"/>
        </dgm:presLayoutVars>
      </dgm:prSet>
      <dgm:spPr/>
    </dgm:pt>
    <dgm:pt modelId="{C7277AC8-4892-41A9-ABE0-631766626FAB}" type="pres">
      <dgm:prSet presAssocID="{00628D61-4EFE-452F-AF0B-BED5A9416C32}" presName="rootComposite" presStyleCnt="0"/>
      <dgm:spPr/>
    </dgm:pt>
    <dgm:pt modelId="{954DE973-4FA7-42E0-B8DD-01514CD4E8FA}" type="pres">
      <dgm:prSet presAssocID="{00628D61-4EFE-452F-AF0B-BED5A9416C32}" presName="rootText" presStyleLbl="node3" presStyleIdx="2" presStyleCnt="4" custScaleY="67399" custLinFactX="-95485" custLinFactY="2130" custLinFactNeighborX="-100000" custLinFactNeighborY="100000">
        <dgm:presLayoutVars>
          <dgm:chPref val="3"/>
        </dgm:presLayoutVars>
      </dgm:prSet>
      <dgm:spPr/>
      <dgm:t>
        <a:bodyPr/>
        <a:lstStyle/>
        <a:p>
          <a:endParaRPr lang="bn-BD"/>
        </a:p>
      </dgm:t>
    </dgm:pt>
    <dgm:pt modelId="{B0F75249-55AE-43F2-AADC-33780FEA6773}" type="pres">
      <dgm:prSet presAssocID="{00628D61-4EFE-452F-AF0B-BED5A9416C32}" presName="rootConnector" presStyleLbl="node3" presStyleIdx="2" presStyleCnt="4"/>
      <dgm:spPr/>
      <dgm:t>
        <a:bodyPr/>
        <a:lstStyle/>
        <a:p>
          <a:endParaRPr lang="en-US"/>
        </a:p>
      </dgm:t>
    </dgm:pt>
    <dgm:pt modelId="{B0D56A85-5C04-437D-8748-FAE3FDC485E5}" type="pres">
      <dgm:prSet presAssocID="{00628D61-4EFE-452F-AF0B-BED5A9416C32}" presName="hierChild4" presStyleCnt="0"/>
      <dgm:spPr/>
    </dgm:pt>
    <dgm:pt modelId="{BDA10283-985A-4B32-AEFA-CD6118480CE8}" type="pres">
      <dgm:prSet presAssocID="{00628D61-4EFE-452F-AF0B-BED5A9416C32}" presName="hierChild5" presStyleCnt="0"/>
      <dgm:spPr/>
    </dgm:pt>
    <dgm:pt modelId="{06BA0B8F-A7D0-400B-9333-30BC4AA9E74F}" type="pres">
      <dgm:prSet presAssocID="{AE61D426-A7DF-4A51-8803-2DA2A20DA314}" presName="Name37" presStyleLbl="parChTrans1D3" presStyleIdx="3" presStyleCnt="4"/>
      <dgm:spPr/>
      <dgm:t>
        <a:bodyPr/>
        <a:lstStyle/>
        <a:p>
          <a:endParaRPr lang="en-US"/>
        </a:p>
      </dgm:t>
    </dgm:pt>
    <dgm:pt modelId="{7D82BCFC-CDF9-49B5-A563-845AD2FC213B}" type="pres">
      <dgm:prSet presAssocID="{5F8598E6-0DF7-4788-9BD3-799BFDC5881F}" presName="hierRoot2" presStyleCnt="0">
        <dgm:presLayoutVars>
          <dgm:hierBranch val="init"/>
        </dgm:presLayoutVars>
      </dgm:prSet>
      <dgm:spPr/>
    </dgm:pt>
    <dgm:pt modelId="{C548A4ED-8A8E-49A8-82C5-008B4D8362E2}" type="pres">
      <dgm:prSet presAssocID="{5F8598E6-0DF7-4788-9BD3-799BFDC5881F}" presName="rootComposite" presStyleCnt="0"/>
      <dgm:spPr/>
    </dgm:pt>
    <dgm:pt modelId="{9DF4BF67-DDFD-4057-B6C4-3897E6262AC4}" type="pres">
      <dgm:prSet presAssocID="{5F8598E6-0DF7-4788-9BD3-799BFDC5881F}" presName="rootText" presStyleLbl="node3" presStyleIdx="3" presStyleCnt="4" custScaleY="79858" custLinFactNeighborX="35844">
        <dgm:presLayoutVars>
          <dgm:chPref val="3"/>
        </dgm:presLayoutVars>
      </dgm:prSet>
      <dgm:spPr/>
      <dgm:t>
        <a:bodyPr/>
        <a:lstStyle/>
        <a:p>
          <a:endParaRPr lang="en-US"/>
        </a:p>
      </dgm:t>
    </dgm:pt>
    <dgm:pt modelId="{9AAD7CD1-23A5-4C0E-A5A5-4C85A2B4B829}" type="pres">
      <dgm:prSet presAssocID="{5F8598E6-0DF7-4788-9BD3-799BFDC5881F}" presName="rootConnector" presStyleLbl="node3" presStyleIdx="3" presStyleCnt="4"/>
      <dgm:spPr/>
      <dgm:t>
        <a:bodyPr/>
        <a:lstStyle/>
        <a:p>
          <a:endParaRPr lang="en-US"/>
        </a:p>
      </dgm:t>
    </dgm:pt>
    <dgm:pt modelId="{B7C3651F-ED0B-455E-8EAE-796CA37FCB52}" type="pres">
      <dgm:prSet presAssocID="{5F8598E6-0DF7-4788-9BD3-799BFDC5881F}" presName="hierChild4" presStyleCnt="0"/>
      <dgm:spPr/>
    </dgm:pt>
    <dgm:pt modelId="{FA25A947-5D79-4674-8E24-AA50A7120B3A}" type="pres">
      <dgm:prSet presAssocID="{3A1EEDE0-3BA9-4ABE-A557-F4EA94A9CA03}" presName="Name37" presStyleLbl="parChTrans1D4" presStyleIdx="10" presStyleCnt="14"/>
      <dgm:spPr/>
      <dgm:t>
        <a:bodyPr/>
        <a:lstStyle/>
        <a:p>
          <a:endParaRPr lang="en-US"/>
        </a:p>
      </dgm:t>
    </dgm:pt>
    <dgm:pt modelId="{91F698BB-C485-4CA5-A0DD-D4D1E6682713}" type="pres">
      <dgm:prSet presAssocID="{3737498B-2753-432D-9A4B-30CA9D5B488F}" presName="hierRoot2" presStyleCnt="0">
        <dgm:presLayoutVars>
          <dgm:hierBranch val="init"/>
        </dgm:presLayoutVars>
      </dgm:prSet>
      <dgm:spPr/>
    </dgm:pt>
    <dgm:pt modelId="{F6B90DD2-E20D-448C-B749-7A2E1174A192}" type="pres">
      <dgm:prSet presAssocID="{3737498B-2753-432D-9A4B-30CA9D5B488F}" presName="rootComposite" presStyleCnt="0"/>
      <dgm:spPr/>
    </dgm:pt>
    <dgm:pt modelId="{DBBC8190-7024-4766-B29A-11467710B2E6}" type="pres">
      <dgm:prSet presAssocID="{3737498B-2753-432D-9A4B-30CA9D5B488F}" presName="rootText" presStyleLbl="node4" presStyleIdx="10" presStyleCnt="14" custScaleY="83147" custLinFactNeighborX="35702">
        <dgm:presLayoutVars>
          <dgm:chPref val="3"/>
        </dgm:presLayoutVars>
      </dgm:prSet>
      <dgm:spPr/>
      <dgm:t>
        <a:bodyPr/>
        <a:lstStyle/>
        <a:p>
          <a:endParaRPr lang="en-US"/>
        </a:p>
      </dgm:t>
    </dgm:pt>
    <dgm:pt modelId="{A3FC7D1B-26A6-443B-8D7B-43B47FD8E8C5}" type="pres">
      <dgm:prSet presAssocID="{3737498B-2753-432D-9A4B-30CA9D5B488F}" presName="rootConnector" presStyleLbl="node4" presStyleIdx="10" presStyleCnt="14"/>
      <dgm:spPr/>
      <dgm:t>
        <a:bodyPr/>
        <a:lstStyle/>
        <a:p>
          <a:endParaRPr lang="en-US"/>
        </a:p>
      </dgm:t>
    </dgm:pt>
    <dgm:pt modelId="{E73F17A4-CF0B-4BA9-8FA4-1DE58E347014}" type="pres">
      <dgm:prSet presAssocID="{3737498B-2753-432D-9A4B-30CA9D5B488F}" presName="hierChild4" presStyleCnt="0"/>
      <dgm:spPr/>
    </dgm:pt>
    <dgm:pt modelId="{51F1409C-5E01-45A3-AA29-E446E0D1E7F5}" type="pres">
      <dgm:prSet presAssocID="{E7A319CC-A86F-4358-9040-3290BE2DD368}" presName="Name37" presStyleLbl="parChTrans1D4" presStyleIdx="11" presStyleCnt="14"/>
      <dgm:spPr/>
      <dgm:t>
        <a:bodyPr/>
        <a:lstStyle/>
        <a:p>
          <a:endParaRPr lang="en-US"/>
        </a:p>
      </dgm:t>
    </dgm:pt>
    <dgm:pt modelId="{EF42C898-A50B-4F3C-8E51-62283FB05301}" type="pres">
      <dgm:prSet presAssocID="{5400352D-C47A-47E5-A0F5-AD3A982D6DC0}" presName="hierRoot2" presStyleCnt="0">
        <dgm:presLayoutVars>
          <dgm:hierBranch val="init"/>
        </dgm:presLayoutVars>
      </dgm:prSet>
      <dgm:spPr/>
    </dgm:pt>
    <dgm:pt modelId="{3C73E275-7198-4DF5-92B5-9BB4EFEFCC73}" type="pres">
      <dgm:prSet presAssocID="{5400352D-C47A-47E5-A0F5-AD3A982D6DC0}" presName="rootComposite" presStyleCnt="0"/>
      <dgm:spPr/>
    </dgm:pt>
    <dgm:pt modelId="{D709FDC4-B4CC-4FC5-8687-5634A09D3E39}" type="pres">
      <dgm:prSet presAssocID="{5400352D-C47A-47E5-A0F5-AD3A982D6DC0}" presName="rootText" presStyleLbl="node4" presStyleIdx="11" presStyleCnt="14" custScaleY="64647">
        <dgm:presLayoutVars>
          <dgm:chPref val="3"/>
        </dgm:presLayoutVars>
      </dgm:prSet>
      <dgm:spPr/>
      <dgm:t>
        <a:bodyPr/>
        <a:lstStyle/>
        <a:p>
          <a:endParaRPr lang="en-US"/>
        </a:p>
      </dgm:t>
    </dgm:pt>
    <dgm:pt modelId="{62A2E6A9-1571-4D10-8935-D4BB6CA511A6}" type="pres">
      <dgm:prSet presAssocID="{5400352D-C47A-47E5-A0F5-AD3A982D6DC0}" presName="rootConnector" presStyleLbl="node4" presStyleIdx="11" presStyleCnt="14"/>
      <dgm:spPr/>
      <dgm:t>
        <a:bodyPr/>
        <a:lstStyle/>
        <a:p>
          <a:endParaRPr lang="en-US"/>
        </a:p>
      </dgm:t>
    </dgm:pt>
    <dgm:pt modelId="{BCCA18CD-8B5C-4A8B-8672-E0788EA95B2A}" type="pres">
      <dgm:prSet presAssocID="{5400352D-C47A-47E5-A0F5-AD3A982D6DC0}" presName="hierChild4" presStyleCnt="0"/>
      <dgm:spPr/>
    </dgm:pt>
    <dgm:pt modelId="{EF124345-3838-4566-BBDE-A307C8A0DC16}" type="pres">
      <dgm:prSet presAssocID="{E0F80AD8-2CF9-4F40-8C05-583A5E077955}" presName="Name37" presStyleLbl="parChTrans1D4" presStyleIdx="12" presStyleCnt="14"/>
      <dgm:spPr/>
      <dgm:t>
        <a:bodyPr/>
        <a:lstStyle/>
        <a:p>
          <a:endParaRPr lang="en-US"/>
        </a:p>
      </dgm:t>
    </dgm:pt>
    <dgm:pt modelId="{9573B80E-7378-4DD4-936F-1DF4C3C3EDDD}" type="pres">
      <dgm:prSet presAssocID="{27452A3C-76DA-4A1D-8A44-6D476B6C9888}" presName="hierRoot2" presStyleCnt="0">
        <dgm:presLayoutVars>
          <dgm:hierBranch val="init"/>
        </dgm:presLayoutVars>
      </dgm:prSet>
      <dgm:spPr/>
    </dgm:pt>
    <dgm:pt modelId="{C06A64F7-86AD-4AB3-84E1-AD7B4AFBA07B}" type="pres">
      <dgm:prSet presAssocID="{27452A3C-76DA-4A1D-8A44-6D476B6C9888}" presName="rootComposite" presStyleCnt="0"/>
      <dgm:spPr/>
    </dgm:pt>
    <dgm:pt modelId="{8E6B4702-BA82-432E-B718-00F6D4CC9C63}" type="pres">
      <dgm:prSet presAssocID="{27452A3C-76DA-4A1D-8A44-6D476B6C9888}" presName="rootText" presStyleLbl="node4" presStyleIdx="12" presStyleCnt="14" custScaleX="116610" custScaleY="141987">
        <dgm:presLayoutVars>
          <dgm:chPref val="3"/>
        </dgm:presLayoutVars>
      </dgm:prSet>
      <dgm:spPr/>
      <dgm:t>
        <a:bodyPr/>
        <a:lstStyle/>
        <a:p>
          <a:endParaRPr lang="en-US"/>
        </a:p>
      </dgm:t>
    </dgm:pt>
    <dgm:pt modelId="{D029A792-112B-40C7-B8AB-B783DD035E1C}" type="pres">
      <dgm:prSet presAssocID="{27452A3C-76DA-4A1D-8A44-6D476B6C9888}" presName="rootConnector" presStyleLbl="node4" presStyleIdx="12" presStyleCnt="14"/>
      <dgm:spPr/>
      <dgm:t>
        <a:bodyPr/>
        <a:lstStyle/>
        <a:p>
          <a:endParaRPr lang="en-US"/>
        </a:p>
      </dgm:t>
    </dgm:pt>
    <dgm:pt modelId="{7A27AFF0-124C-4629-975F-22B332B82578}" type="pres">
      <dgm:prSet presAssocID="{27452A3C-76DA-4A1D-8A44-6D476B6C9888}" presName="hierChild4" presStyleCnt="0"/>
      <dgm:spPr/>
    </dgm:pt>
    <dgm:pt modelId="{EC85BCA6-86AA-4171-BCD8-196FEEF73FB9}" type="pres">
      <dgm:prSet presAssocID="{27452A3C-76DA-4A1D-8A44-6D476B6C9888}" presName="hierChild5" presStyleCnt="0"/>
      <dgm:spPr/>
    </dgm:pt>
    <dgm:pt modelId="{8A3EB50E-0D31-44E2-A489-FE6A0AA0CCBA}" type="pres">
      <dgm:prSet presAssocID="{5400352D-C47A-47E5-A0F5-AD3A982D6DC0}" presName="hierChild5" presStyleCnt="0"/>
      <dgm:spPr/>
    </dgm:pt>
    <dgm:pt modelId="{CC304FDC-F21A-400E-9D3D-C6154BA66B63}" type="pres">
      <dgm:prSet presAssocID="{718A1140-3690-4F7F-B73D-BCCB21C3D5DA}" presName="Name37" presStyleLbl="parChTrans1D4" presStyleIdx="13" presStyleCnt="14"/>
      <dgm:spPr/>
      <dgm:t>
        <a:bodyPr/>
        <a:lstStyle/>
        <a:p>
          <a:endParaRPr lang="en-US"/>
        </a:p>
      </dgm:t>
    </dgm:pt>
    <dgm:pt modelId="{1C2CA224-473D-45BC-AFBD-403318B7695C}" type="pres">
      <dgm:prSet presAssocID="{38671169-E149-45E9-B6E0-E80B87728ED7}" presName="hierRoot2" presStyleCnt="0">
        <dgm:presLayoutVars>
          <dgm:hierBranch val="init"/>
        </dgm:presLayoutVars>
      </dgm:prSet>
      <dgm:spPr/>
    </dgm:pt>
    <dgm:pt modelId="{42EE3F1B-8F6E-4F6E-ADBC-7F166B2E1790}" type="pres">
      <dgm:prSet presAssocID="{38671169-E149-45E9-B6E0-E80B87728ED7}" presName="rootComposite" presStyleCnt="0"/>
      <dgm:spPr/>
    </dgm:pt>
    <dgm:pt modelId="{BC3C68DE-E33F-47E1-8615-B76EA4B8A503}" type="pres">
      <dgm:prSet presAssocID="{38671169-E149-45E9-B6E0-E80B87728ED7}" presName="rootText" presStyleLbl="node4" presStyleIdx="13" presStyleCnt="14" custScaleY="63355">
        <dgm:presLayoutVars>
          <dgm:chPref val="3"/>
        </dgm:presLayoutVars>
      </dgm:prSet>
      <dgm:spPr/>
      <dgm:t>
        <a:bodyPr/>
        <a:lstStyle/>
        <a:p>
          <a:endParaRPr lang="bn-BD"/>
        </a:p>
      </dgm:t>
    </dgm:pt>
    <dgm:pt modelId="{1C4FF22C-5241-4CC3-8772-E37448762EA8}" type="pres">
      <dgm:prSet presAssocID="{38671169-E149-45E9-B6E0-E80B87728ED7}" presName="rootConnector" presStyleLbl="node4" presStyleIdx="13" presStyleCnt="14"/>
      <dgm:spPr/>
      <dgm:t>
        <a:bodyPr/>
        <a:lstStyle/>
        <a:p>
          <a:endParaRPr lang="en-US"/>
        </a:p>
      </dgm:t>
    </dgm:pt>
    <dgm:pt modelId="{0F104D92-0678-4AC5-AA3A-8C0882396930}" type="pres">
      <dgm:prSet presAssocID="{38671169-E149-45E9-B6E0-E80B87728ED7}" presName="hierChild4" presStyleCnt="0"/>
      <dgm:spPr/>
    </dgm:pt>
    <dgm:pt modelId="{84093D4C-CE94-44B5-AC56-EE012D499D81}" type="pres">
      <dgm:prSet presAssocID="{38671169-E149-45E9-B6E0-E80B87728ED7}" presName="hierChild5" presStyleCnt="0"/>
      <dgm:spPr/>
    </dgm:pt>
    <dgm:pt modelId="{4F76C365-5C84-4604-9AA6-F65F1BFC8FB1}" type="pres">
      <dgm:prSet presAssocID="{3737498B-2753-432D-9A4B-30CA9D5B488F}" presName="hierChild5" presStyleCnt="0"/>
      <dgm:spPr/>
    </dgm:pt>
    <dgm:pt modelId="{2D1E36CF-D584-4B1C-BFE7-BC9AFEE29D44}" type="pres">
      <dgm:prSet presAssocID="{5F8598E6-0DF7-4788-9BD3-799BFDC5881F}" presName="hierChild5" presStyleCnt="0"/>
      <dgm:spPr/>
    </dgm:pt>
    <dgm:pt modelId="{9CB81700-3E6B-4D50-B72C-B70B1FBE2D9B}" type="pres">
      <dgm:prSet presAssocID="{0774C466-CFDD-4082-9B5C-A14294B2E52B}" presName="hierChild5" presStyleCnt="0"/>
      <dgm:spPr/>
    </dgm:pt>
    <dgm:pt modelId="{38194C65-29B2-4501-82F0-DC9897F3E53E}" type="pres">
      <dgm:prSet presAssocID="{4E5D3AC8-2A75-4140-888F-5937EE46333C}" presName="hierChild3" presStyleCnt="0"/>
      <dgm:spPr/>
    </dgm:pt>
  </dgm:ptLst>
  <dgm:cxnLst>
    <dgm:cxn modelId="{E7A34B31-1AE4-4754-AE2D-2CF2DC9B48C8}" type="presOf" srcId="{34C53287-EEF4-403B-A5D7-3FF1F7554CA5}" destId="{865C44A6-04B6-49EE-8581-95A600C78AE5}" srcOrd="0" destOrd="0" presId="urn:microsoft.com/office/officeart/2005/8/layout/orgChart1"/>
    <dgm:cxn modelId="{206DAF97-342B-47B5-8654-D0D7FC37C120}" type="presOf" srcId="{E0F80AD8-2CF9-4F40-8C05-583A5E077955}" destId="{EF124345-3838-4566-BBDE-A307C8A0DC16}" srcOrd="0" destOrd="0" presId="urn:microsoft.com/office/officeart/2005/8/layout/orgChart1"/>
    <dgm:cxn modelId="{5E685DEE-8FED-4043-B9B2-08CAAB4D502F}" type="presOf" srcId="{CD0D3915-AF29-45F6-80B1-B6F27FB04C48}" destId="{D9701331-E11D-4AB6-895D-74E259437DCB}" srcOrd="0" destOrd="0" presId="urn:microsoft.com/office/officeart/2005/8/layout/orgChart1"/>
    <dgm:cxn modelId="{B5044EF8-8CFD-47E7-AD26-6B594611568A}" type="presOf" srcId="{CD0D3915-AF29-45F6-80B1-B6F27FB04C48}" destId="{F5C26E80-FB86-4000-B04D-82DCB4AF49CF}" srcOrd="1" destOrd="0" presId="urn:microsoft.com/office/officeart/2005/8/layout/orgChart1"/>
    <dgm:cxn modelId="{2A93E822-EE0D-4780-9093-7D85686199A5}" type="presOf" srcId="{39D31B47-0026-43A5-A478-5E43EFB51BFD}" destId="{E296ECC4-80F7-4452-BE69-F1DE8ECC5FF3}" srcOrd="0" destOrd="0" presId="urn:microsoft.com/office/officeart/2005/8/layout/orgChart1"/>
    <dgm:cxn modelId="{2BFCA4ED-3353-44E7-965C-637571AA1387}" srcId="{AF782F1E-B277-400D-A52D-842B224747A8}" destId="{1F8E5E2F-DEFA-499F-91BC-3348A080F8E8}" srcOrd="0" destOrd="0" parTransId="{816FCD71-33B8-4409-8895-B991DC5CB637}" sibTransId="{B6CAAD79-5A6E-4FF7-930D-0594FC8F25A3}"/>
    <dgm:cxn modelId="{1C6DE3F7-F3DF-4E2A-AE28-428EA36C20E9}" srcId="{E7446BCF-1C6A-47DD-B7ED-1E02F3D70666}" destId="{CD0D3915-AF29-45F6-80B1-B6F27FB04C48}" srcOrd="0" destOrd="0" parTransId="{9BB352F1-A0B6-448E-BEB8-7F1155850E4D}" sibTransId="{D10B4399-F5C2-45C1-AFFC-A34B13A86FB9}"/>
    <dgm:cxn modelId="{31E2AA21-2EAD-4BF0-BD9B-E498B0CE9B05}" type="presOf" srcId="{4DECB6B3-C26A-4565-9B47-3AB683051FC7}" destId="{130558FC-7C89-493D-9C79-AE3A6CEB7EBF}" srcOrd="1" destOrd="0" presId="urn:microsoft.com/office/officeart/2005/8/layout/orgChart1"/>
    <dgm:cxn modelId="{606BB9DB-2B76-4B8D-B5DA-92FDCC673559}" type="presOf" srcId="{5F8598E6-0DF7-4788-9BD3-799BFDC5881F}" destId="{9AAD7CD1-23A5-4C0E-A5A5-4C85A2B4B829}" srcOrd="1" destOrd="0" presId="urn:microsoft.com/office/officeart/2005/8/layout/orgChart1"/>
    <dgm:cxn modelId="{945A9994-F8D8-4376-9327-0B6BB3037BA2}" type="presOf" srcId="{E7446BCF-1C6A-47DD-B7ED-1E02F3D70666}" destId="{B0C8DE30-A13B-4115-8C40-FB8A0860E920}" srcOrd="0" destOrd="0" presId="urn:microsoft.com/office/officeart/2005/8/layout/orgChart1"/>
    <dgm:cxn modelId="{1C546926-E424-4B2D-9590-40569883D28D}" srcId="{0774C466-CFDD-4082-9B5C-A14294B2E52B}" destId="{CA24B2A6-313A-4FEF-8949-88E2ADCA7F21}" srcOrd="1" destOrd="0" parTransId="{08209C05-FEA4-4B03-BE0C-90145593D9A0}" sibTransId="{E1337FCE-F698-4A1B-BE4C-5DA41A731BA8}"/>
    <dgm:cxn modelId="{9D8A6F22-4369-41F4-A4C8-1BC73FC5221A}" type="presOf" srcId="{4E5D3AC8-2A75-4140-888F-5937EE46333C}" destId="{A62C5531-5C69-4AE0-A242-D2E7E16BAFFF}" srcOrd="1" destOrd="0" presId="urn:microsoft.com/office/officeart/2005/8/layout/orgChart1"/>
    <dgm:cxn modelId="{B2A47C75-4DDF-41D4-8E12-C12573EAB6D9}" type="presOf" srcId="{BEB905CF-F380-4A07-9034-0DECBE2D955B}" destId="{204CA9D0-9F58-45A2-9589-EEDB289DA7E4}" srcOrd="0" destOrd="0" presId="urn:microsoft.com/office/officeart/2005/8/layout/orgChart1"/>
    <dgm:cxn modelId="{9F9CA450-755D-4DF0-9DF1-3E668282E741}" srcId="{CA24B2A6-313A-4FEF-8949-88E2ADCA7F21}" destId="{4DECB6B3-C26A-4565-9B47-3AB683051FC7}" srcOrd="1" destOrd="0" parTransId="{34C53287-EEF4-403B-A5D7-3FF1F7554CA5}" sibTransId="{2DE81D5D-A1FC-454B-BA4D-BDF8AF38CC17}"/>
    <dgm:cxn modelId="{3F4FC0EB-C1A8-43AF-BCCB-7EBC72423C4E}" type="presOf" srcId="{C246C988-75E0-4741-BF63-49EC670FD27C}" destId="{A0C5961A-D7B8-40AC-992A-C96D7CD5CCD0}" srcOrd="1" destOrd="0" presId="urn:microsoft.com/office/officeart/2005/8/layout/orgChart1"/>
    <dgm:cxn modelId="{3B21F8F3-BC46-46EC-9D93-57C448813B65}" type="presOf" srcId="{98B73734-0B3F-41C1-8F78-C89782A2DDCB}" destId="{09A98F22-4C20-4A7B-8A9E-816FF65A83A9}" srcOrd="0" destOrd="0" presId="urn:microsoft.com/office/officeart/2005/8/layout/orgChart1"/>
    <dgm:cxn modelId="{563DD6F0-7808-4E7B-AC9D-7E0B67A61AEA}" srcId="{98B73734-0B3F-41C1-8F78-C89782A2DDCB}" destId="{69DBFFB2-A3F5-45C9-8FBD-77B7A5522C4D}" srcOrd="0" destOrd="0" parTransId="{7762F223-C21A-416F-AF3B-C89819F50C5C}" sibTransId="{8E9E675E-2767-46AA-8EB2-0061C7CE0801}"/>
    <dgm:cxn modelId="{AB2AB7CE-8AC7-4A9D-BC72-6379BCFA8BB3}" type="presOf" srcId="{00628D61-4EFE-452F-AF0B-BED5A9416C32}" destId="{B0F75249-55AE-43F2-AADC-33780FEA6773}" srcOrd="1" destOrd="0" presId="urn:microsoft.com/office/officeart/2005/8/layout/orgChart1"/>
    <dgm:cxn modelId="{3F1DEA11-C443-4471-BE07-71CDD6A64712}" type="presOf" srcId="{6704D93E-87DE-470E-B14D-EFE28B35E526}" destId="{3904FFA9-9394-40BC-8BEA-6E29C7F5C5F4}" srcOrd="0" destOrd="0" presId="urn:microsoft.com/office/officeart/2005/8/layout/orgChart1"/>
    <dgm:cxn modelId="{EC5FEFA3-6107-42A2-AAC6-9B9064201180}" srcId="{3737498B-2753-432D-9A4B-30CA9D5B488F}" destId="{5400352D-C47A-47E5-A0F5-AD3A982D6DC0}" srcOrd="0" destOrd="0" parTransId="{E7A319CC-A86F-4358-9040-3290BE2DD368}" sibTransId="{912CF5DE-B736-4EF9-BF16-5A7B3E332F31}"/>
    <dgm:cxn modelId="{1EE0301D-337E-4572-BA66-4AC5ACDA218C}" type="presOf" srcId="{27D17F9B-A1C9-4B70-8B8D-A4C3307015EF}" destId="{D23FFD79-A1AF-4065-939E-C3DA101C52AB}" srcOrd="0" destOrd="0" presId="urn:microsoft.com/office/officeart/2005/8/layout/orgChart1"/>
    <dgm:cxn modelId="{706B6949-E464-4DAB-AEC8-975BF77FA622}" type="presOf" srcId="{9BB352F1-A0B6-448E-BEB8-7F1155850E4D}" destId="{BD28F368-DD31-447F-BCD6-3036F44859A2}" srcOrd="0" destOrd="0" presId="urn:microsoft.com/office/officeart/2005/8/layout/orgChart1"/>
    <dgm:cxn modelId="{5B753EBB-CB93-4BDE-BC66-0F4CD01F246D}" srcId="{CA24B2A6-313A-4FEF-8949-88E2ADCA7F21}" destId="{98B73734-0B3F-41C1-8F78-C89782A2DDCB}" srcOrd="0" destOrd="0" parTransId="{BD9AF4F5-AB31-4247-93DB-914FBDE0FC54}" sibTransId="{DB0563C6-D098-4098-8EA8-75160B1E09D9}"/>
    <dgm:cxn modelId="{D89E678D-9E90-465F-A31C-065BF416B009}" type="presOf" srcId="{FFAB8480-7E99-40CC-BB90-C0F09D0CE9B7}" destId="{2285EA5B-DD87-46D7-9E98-E215A04AFEA4}" srcOrd="1" destOrd="0" presId="urn:microsoft.com/office/officeart/2005/8/layout/orgChart1"/>
    <dgm:cxn modelId="{4D607D31-764B-45E1-B758-D3DB803BF69F}" type="presOf" srcId="{CA24B2A6-313A-4FEF-8949-88E2ADCA7F21}" destId="{BD22C559-C4B5-4070-B6E4-BD4327F0AFD6}" srcOrd="1" destOrd="0" presId="urn:microsoft.com/office/officeart/2005/8/layout/orgChart1"/>
    <dgm:cxn modelId="{B386EA4A-5392-41AD-860A-828E496FC7CC}" type="presOf" srcId="{0774C466-CFDD-4082-9B5C-A14294B2E52B}" destId="{F40DD1FB-7AE0-4996-BA51-A3C40EC84E92}" srcOrd="1" destOrd="0" presId="urn:microsoft.com/office/officeart/2005/8/layout/orgChart1"/>
    <dgm:cxn modelId="{881D1EE2-88CA-4080-9D22-A27F32BACF27}" srcId="{1F8E5E2F-DEFA-499F-91BC-3348A080F8E8}" destId="{27D17F9B-A1C9-4B70-8B8D-A4C3307015EF}" srcOrd="0" destOrd="0" parTransId="{C1C44F63-49C6-4C2A-894B-04FBF7F7FD89}" sibTransId="{FED721E3-BA1C-4ADC-8AAB-724E735D3592}"/>
    <dgm:cxn modelId="{99CBA229-B34C-4CE1-AB65-BF2672A3B8AE}" srcId="{5F8598E6-0DF7-4788-9BD3-799BFDC5881F}" destId="{3737498B-2753-432D-9A4B-30CA9D5B488F}" srcOrd="0" destOrd="0" parTransId="{3A1EEDE0-3BA9-4ABE-A557-F4EA94A9CA03}" sibTransId="{663D5264-A9CD-4751-9790-1DBD44149ADE}"/>
    <dgm:cxn modelId="{C38481D5-2B04-447D-B984-A8909148AF18}" srcId="{AF782F1E-B277-400D-A52D-842B224747A8}" destId="{C246C988-75E0-4741-BF63-49EC670FD27C}" srcOrd="1" destOrd="0" parTransId="{99074DF7-C8BB-43DD-AB0C-2D21F9784E4F}" sibTransId="{9E2827BE-FC6E-45D2-A3B1-D8D017485102}"/>
    <dgm:cxn modelId="{14818577-3B1C-42C4-AF2B-621DE7868A73}" type="presOf" srcId="{C246C988-75E0-4741-BF63-49EC670FD27C}" destId="{86E97631-D026-492D-B4CC-DBE1B53A2235}" srcOrd="0" destOrd="0" presId="urn:microsoft.com/office/officeart/2005/8/layout/orgChart1"/>
    <dgm:cxn modelId="{C7C32CDC-7933-4CDC-A08B-6AFF6AA4EEB1}" type="presOf" srcId="{AE61D426-A7DF-4A51-8803-2DA2A20DA314}" destId="{06BA0B8F-A7D0-400B-9333-30BC4AA9E74F}" srcOrd="0" destOrd="0" presId="urn:microsoft.com/office/officeart/2005/8/layout/orgChart1"/>
    <dgm:cxn modelId="{CE254FBA-80A7-454C-AA04-5C2D66AC6BB0}" type="presOf" srcId="{69DBFFB2-A3F5-45C9-8FBD-77B7A5522C4D}" destId="{79F5CA83-09BB-4425-A93A-C7AFEDCCCB10}" srcOrd="1" destOrd="0" presId="urn:microsoft.com/office/officeart/2005/8/layout/orgChart1"/>
    <dgm:cxn modelId="{EAC058D2-9A90-4B51-81D4-A543E03C1063}" type="presOf" srcId="{E7446BCF-1C6A-47DD-B7ED-1E02F3D70666}" destId="{5D2B3E89-0680-486C-87F0-DBC113EA6FD4}" srcOrd="1" destOrd="0" presId="urn:microsoft.com/office/officeart/2005/8/layout/orgChart1"/>
    <dgm:cxn modelId="{CE3C76B1-85C6-4D1F-9447-21B43BD6E81A}" type="presOf" srcId="{AF782F1E-B277-400D-A52D-842B224747A8}" destId="{969F84F1-B8EE-488D-ABC4-6459D17DCAB6}" srcOrd="0" destOrd="0" presId="urn:microsoft.com/office/officeart/2005/8/layout/orgChart1"/>
    <dgm:cxn modelId="{1F3957B4-6A93-4FAF-818A-7058625CBAB5}" srcId="{BCBEF1C8-6343-4088-ACC2-DE2F4D1A995C}" destId="{4E5D3AC8-2A75-4140-888F-5937EE46333C}" srcOrd="0" destOrd="0" parTransId="{0419B102-5A49-4C4A-942E-B065D2835D39}" sibTransId="{7D15EF8E-62AB-4166-A69E-F1B9378C759C}"/>
    <dgm:cxn modelId="{D204FA88-6783-4FA9-9363-629ED7B2D76B}" type="presOf" srcId="{3737498B-2753-432D-9A4B-30CA9D5B488F}" destId="{A3FC7D1B-26A6-443B-8D7B-43B47FD8E8C5}" srcOrd="1" destOrd="0" presId="urn:microsoft.com/office/officeart/2005/8/layout/orgChart1"/>
    <dgm:cxn modelId="{6C2369D6-D71D-4BC0-9114-4315CEBD0CAF}" type="presOf" srcId="{CA24B2A6-313A-4FEF-8949-88E2ADCA7F21}" destId="{278E8474-EEEF-4D70-876E-A2BF596F8AA9}" srcOrd="0" destOrd="0" presId="urn:microsoft.com/office/officeart/2005/8/layout/orgChart1"/>
    <dgm:cxn modelId="{F347A84C-411B-477B-A3D1-C98557626D51}" srcId="{C246C988-75E0-4741-BF63-49EC670FD27C}" destId="{FFAB8480-7E99-40CC-BB90-C0F09D0CE9B7}" srcOrd="0" destOrd="0" parTransId="{39D31B47-0026-43A5-A478-5E43EFB51BFD}" sibTransId="{51517263-8286-4282-84CA-586936A5690D}"/>
    <dgm:cxn modelId="{0CE149EC-CF67-43FC-AF10-5BD589304261}" type="presOf" srcId="{B4EEE5D5-96A9-4DC9-BC8D-76322E9FB9C2}" destId="{295B3F07-0AC9-40FB-8222-D297CD39A7A8}" srcOrd="1" destOrd="0" presId="urn:microsoft.com/office/officeart/2005/8/layout/orgChart1"/>
    <dgm:cxn modelId="{0A9189D1-D146-4673-8356-D3FB4FF04FF6}" type="presOf" srcId="{ADBBCF03-520F-4A4D-AAB9-37549C8741CD}" destId="{89E9B493-B1A5-4FB8-9517-97A87BA0CC4F}" srcOrd="0" destOrd="0" presId="urn:microsoft.com/office/officeart/2005/8/layout/orgChart1"/>
    <dgm:cxn modelId="{34152746-BDEF-423B-9086-8C9CB45DE903}" type="presOf" srcId="{27452A3C-76DA-4A1D-8A44-6D476B6C9888}" destId="{8E6B4702-BA82-432E-B718-00F6D4CC9C63}" srcOrd="0" destOrd="0" presId="urn:microsoft.com/office/officeart/2005/8/layout/orgChart1"/>
    <dgm:cxn modelId="{0AD9254B-6CDB-485C-AE38-696B4165B12D}" type="presOf" srcId="{1F8E5E2F-DEFA-499F-91BC-3348A080F8E8}" destId="{E22D1A0B-4BC7-4609-AB7A-8B2DBD3F2EBE}" srcOrd="1" destOrd="0" presId="urn:microsoft.com/office/officeart/2005/8/layout/orgChart1"/>
    <dgm:cxn modelId="{0584A034-EE6F-4205-9F87-50078F04F586}" type="presOf" srcId="{4DECB6B3-C26A-4565-9B47-3AB683051FC7}" destId="{B1ACA324-83F9-4312-AFA4-846B501D567B}" srcOrd="0" destOrd="0" presId="urn:microsoft.com/office/officeart/2005/8/layout/orgChart1"/>
    <dgm:cxn modelId="{D0AB2BBB-80FE-4A81-888D-2CFBD63CB5DB}" type="presOf" srcId="{BCBEF1C8-6343-4088-ACC2-DE2F4D1A995C}" destId="{22CFF9FA-C211-4FA9-ABD1-3C926930856A}" srcOrd="0" destOrd="0" presId="urn:microsoft.com/office/officeart/2005/8/layout/orgChart1"/>
    <dgm:cxn modelId="{19DED9C3-74FA-4488-9669-1BBE6DE1245E}" type="presOf" srcId="{3737498B-2753-432D-9A4B-30CA9D5B488F}" destId="{DBBC8190-7024-4766-B29A-11467710B2E6}" srcOrd="0" destOrd="0" presId="urn:microsoft.com/office/officeart/2005/8/layout/orgChart1"/>
    <dgm:cxn modelId="{6BA8857B-A328-4433-9A7D-731D7D160D82}" type="presOf" srcId="{5F8598E6-0DF7-4788-9BD3-799BFDC5881F}" destId="{9DF4BF67-DDFD-4057-B6C4-3897E6262AC4}" srcOrd="0" destOrd="0" presId="urn:microsoft.com/office/officeart/2005/8/layout/orgChart1"/>
    <dgm:cxn modelId="{49A3DC8D-0107-4224-858A-665E8AC519AA}" type="presOf" srcId="{27452A3C-76DA-4A1D-8A44-6D476B6C9888}" destId="{D029A792-112B-40C7-B8AB-B783DD035E1C}" srcOrd="1" destOrd="0" presId="urn:microsoft.com/office/officeart/2005/8/layout/orgChart1"/>
    <dgm:cxn modelId="{2E25DEE3-05C2-403E-B033-24DD1EA89C32}" type="presOf" srcId="{49EFE1C9-07E2-46CE-8461-82C19398FC9E}" destId="{F5E4FDA6-5846-4E2A-8BED-24651A8B0391}" srcOrd="0" destOrd="0" presId="urn:microsoft.com/office/officeart/2005/8/layout/orgChart1"/>
    <dgm:cxn modelId="{4D0CA455-2955-434C-A9B8-A82EB50892F5}" type="presOf" srcId="{FFAB8480-7E99-40CC-BB90-C0F09D0CE9B7}" destId="{74292C42-2065-4CBF-ABE3-044A6D79F5A2}" srcOrd="0" destOrd="0" presId="urn:microsoft.com/office/officeart/2005/8/layout/orgChart1"/>
    <dgm:cxn modelId="{9C0B1DBF-DE56-48BA-BCCE-3366AAA7C776}" type="presOf" srcId="{69DBFFB2-A3F5-45C9-8FBD-77B7A5522C4D}" destId="{D6F51091-53F8-45B3-9A0E-0AA6AFD8E6C5}" srcOrd="0" destOrd="0" presId="urn:microsoft.com/office/officeart/2005/8/layout/orgChart1"/>
    <dgm:cxn modelId="{B6885E9D-3A07-46FF-AF84-2F211277464D}" type="presOf" srcId="{0774C466-CFDD-4082-9B5C-A14294B2E52B}" destId="{D58FF12F-7DA1-4D9D-BB60-28C7419064A7}" srcOrd="0" destOrd="0" presId="urn:microsoft.com/office/officeart/2005/8/layout/orgChart1"/>
    <dgm:cxn modelId="{2B12C2EB-C4C1-42E4-AE7E-573C43030D2B}" type="presOf" srcId="{4E5D3AC8-2A75-4140-888F-5937EE46333C}" destId="{62D94F36-2373-4BA3-905B-3C914F9A5F28}" srcOrd="0" destOrd="0" presId="urn:microsoft.com/office/officeart/2005/8/layout/orgChart1"/>
    <dgm:cxn modelId="{96F4E7CC-7A6B-44DB-9A6C-4EACE1C65256}" type="presOf" srcId="{E7A319CC-A86F-4358-9040-3290BE2DD368}" destId="{51F1409C-5E01-45A3-AA29-E446E0D1E7F5}" srcOrd="0" destOrd="0" presId="urn:microsoft.com/office/officeart/2005/8/layout/orgChart1"/>
    <dgm:cxn modelId="{76FB9C94-142A-466D-A1B4-027E4F6C3447}" srcId="{0774C466-CFDD-4082-9B5C-A14294B2E52B}" destId="{00628D61-4EFE-452F-AF0B-BED5A9416C32}" srcOrd="2" destOrd="0" parTransId="{BEB905CF-F380-4A07-9034-0DECBE2D955B}" sibTransId="{2DCD3355-E694-4055-8F45-9DD449548FCF}"/>
    <dgm:cxn modelId="{B9AC5A71-0A20-402E-9332-926773F6EE9F}" type="presOf" srcId="{BD9AF4F5-AB31-4247-93DB-914FBDE0FC54}" destId="{6BD1D112-CC16-4E05-9EF3-247A2CEFA623}" srcOrd="0" destOrd="0" presId="urn:microsoft.com/office/officeart/2005/8/layout/orgChart1"/>
    <dgm:cxn modelId="{779E008C-9C75-4CE8-9014-7AFADEACB8A6}" srcId="{0774C466-CFDD-4082-9B5C-A14294B2E52B}" destId="{5F8598E6-0DF7-4788-9BD3-799BFDC5881F}" srcOrd="3" destOrd="0" parTransId="{AE61D426-A7DF-4A51-8803-2DA2A20DA314}" sibTransId="{8553BCDB-C0D5-4214-8456-924A80686AD7}"/>
    <dgm:cxn modelId="{0392163F-11DD-4FE6-8BEA-DA82503D80AB}" type="presOf" srcId="{08209C05-FEA4-4B03-BE0C-90145593D9A0}" destId="{C52A6DD6-BF37-4F18-9F37-41EF3F9629CC}" srcOrd="0" destOrd="0" presId="urn:microsoft.com/office/officeart/2005/8/layout/orgChart1"/>
    <dgm:cxn modelId="{EAEA55B9-63CC-4BC5-ABE1-B4E80F661830}" type="presOf" srcId="{1F8E5E2F-DEFA-499F-91BC-3348A080F8E8}" destId="{83782D89-AEE2-41AB-B220-52E0328840B9}" srcOrd="0" destOrd="0" presId="urn:microsoft.com/office/officeart/2005/8/layout/orgChart1"/>
    <dgm:cxn modelId="{E3ACE6E7-4AAE-4576-A2B6-68E568CFDE87}" srcId="{5400352D-C47A-47E5-A0F5-AD3A982D6DC0}" destId="{27452A3C-76DA-4A1D-8A44-6D476B6C9888}" srcOrd="0" destOrd="0" parTransId="{E0F80AD8-2CF9-4F40-8C05-583A5E077955}" sibTransId="{290B26A2-0050-4E3C-9DF0-96EE8B194B5A}"/>
    <dgm:cxn modelId="{4797BF02-6DA3-4714-B3C2-AAA76DBC1AC9}" type="presOf" srcId="{B656FF37-D4B9-49E6-B79E-FFDA9192C29C}" destId="{513EBE3E-6F86-4B40-9329-8EB1E2CAEFDF}" srcOrd="0" destOrd="0" presId="urn:microsoft.com/office/officeart/2005/8/layout/orgChart1"/>
    <dgm:cxn modelId="{47C296E3-EC3C-446E-8B2E-C0F8EC29899F}" srcId="{AF782F1E-B277-400D-A52D-842B224747A8}" destId="{E7446BCF-1C6A-47DD-B7ED-1E02F3D70666}" srcOrd="2" destOrd="0" parTransId="{ADBBCF03-520F-4A4D-AAB9-37549C8741CD}" sibTransId="{61A1EC0D-7C0F-4509-853F-C0CEC4364DBB}"/>
    <dgm:cxn modelId="{4E988171-455F-4AE1-A19A-274D001F143F}" srcId="{3737498B-2753-432D-9A4B-30CA9D5B488F}" destId="{38671169-E149-45E9-B6E0-E80B87728ED7}" srcOrd="1" destOrd="0" parTransId="{718A1140-3690-4F7F-B73D-BCCB21C3D5DA}" sibTransId="{292DB0B7-0438-4E11-B873-26EFCB58FDC6}"/>
    <dgm:cxn modelId="{6E23B138-A99A-4EA3-AF7C-2608A1A0061B}" type="presOf" srcId="{B4EEE5D5-96A9-4DC9-BC8D-76322E9FB9C2}" destId="{56F08732-7702-4E01-92AC-2364839D7901}" srcOrd="0" destOrd="0" presId="urn:microsoft.com/office/officeart/2005/8/layout/orgChart1"/>
    <dgm:cxn modelId="{70C75386-3E64-4004-87C3-62205710CD2C}" type="presOf" srcId="{00628D61-4EFE-452F-AF0B-BED5A9416C32}" destId="{954DE973-4FA7-42E0-B8DD-01514CD4E8FA}" srcOrd="0" destOrd="0" presId="urn:microsoft.com/office/officeart/2005/8/layout/orgChart1"/>
    <dgm:cxn modelId="{DFC03E70-6BE7-4140-A193-7FD4FED68CA0}" type="presOf" srcId="{5400352D-C47A-47E5-A0F5-AD3A982D6DC0}" destId="{D709FDC4-B4CC-4FC5-8687-5634A09D3E39}" srcOrd="0" destOrd="0" presId="urn:microsoft.com/office/officeart/2005/8/layout/orgChart1"/>
    <dgm:cxn modelId="{86110824-9A9C-4B40-9AA1-23DDB7049199}" type="presOf" srcId="{27D17F9B-A1C9-4B70-8B8D-A4C3307015EF}" destId="{C60DCFB8-0D1B-461F-94A4-EF312EC6DB9B}" srcOrd="1" destOrd="0" presId="urn:microsoft.com/office/officeart/2005/8/layout/orgChart1"/>
    <dgm:cxn modelId="{961FC228-D62D-45E2-859A-EE860ACC2126}" srcId="{0774C466-CFDD-4082-9B5C-A14294B2E52B}" destId="{AF782F1E-B277-400D-A52D-842B224747A8}" srcOrd="0" destOrd="0" parTransId="{6704D93E-87DE-470E-B14D-EFE28B35E526}" sibTransId="{EE0FA21B-9598-48A7-8531-6394FBB00A1F}"/>
    <dgm:cxn modelId="{C1B4B8B9-C04F-4414-893C-619C113BC08D}" type="presOf" srcId="{3A1EEDE0-3BA9-4ABE-A557-F4EA94A9CA03}" destId="{FA25A947-5D79-4674-8E24-AA50A7120B3A}" srcOrd="0" destOrd="0" presId="urn:microsoft.com/office/officeart/2005/8/layout/orgChart1"/>
    <dgm:cxn modelId="{6FC4F5AE-5332-4A9A-8570-AFC264893514}" type="presOf" srcId="{718A1140-3690-4F7F-B73D-BCCB21C3D5DA}" destId="{CC304FDC-F21A-400E-9D3D-C6154BA66B63}" srcOrd="0" destOrd="0" presId="urn:microsoft.com/office/officeart/2005/8/layout/orgChart1"/>
    <dgm:cxn modelId="{FF4E309C-11FE-48DA-93ED-599CBE7057FD}" type="presOf" srcId="{38671169-E149-45E9-B6E0-E80B87728ED7}" destId="{1C4FF22C-5241-4CC3-8772-E37448762EA8}" srcOrd="1" destOrd="0" presId="urn:microsoft.com/office/officeart/2005/8/layout/orgChart1"/>
    <dgm:cxn modelId="{2CF48074-5BE0-4DA8-BF7E-0C221A154281}" type="presOf" srcId="{5400352D-C47A-47E5-A0F5-AD3A982D6DC0}" destId="{62A2E6A9-1571-4D10-8935-D4BB6CA511A6}" srcOrd="1" destOrd="0" presId="urn:microsoft.com/office/officeart/2005/8/layout/orgChart1"/>
    <dgm:cxn modelId="{19F708C3-512B-4D83-BB1E-4E33DB4EB2E0}" type="presOf" srcId="{7762F223-C21A-416F-AF3B-C89819F50C5C}" destId="{7E9CB9AE-265A-4C2C-BFCF-BAD6EAFE6866}" srcOrd="0" destOrd="0" presId="urn:microsoft.com/office/officeart/2005/8/layout/orgChart1"/>
    <dgm:cxn modelId="{64E1A453-E72C-4268-9A7A-F035F2EF73DA}" type="presOf" srcId="{98B73734-0B3F-41C1-8F78-C89782A2DDCB}" destId="{5C4EB341-038E-4EAD-AA3E-18C6CA955B6C}" srcOrd="1" destOrd="0" presId="urn:microsoft.com/office/officeart/2005/8/layout/orgChart1"/>
    <dgm:cxn modelId="{04EB5EE4-0789-41E9-B705-950511269587}" type="presOf" srcId="{AF782F1E-B277-400D-A52D-842B224747A8}" destId="{1E0BDA9A-37A4-4948-B1B9-8AB08930368C}" srcOrd="1" destOrd="0" presId="urn:microsoft.com/office/officeart/2005/8/layout/orgChart1"/>
    <dgm:cxn modelId="{E930786C-0E03-4D8B-9338-304396B1ACB0}" type="presOf" srcId="{816FCD71-33B8-4409-8895-B991DC5CB637}" destId="{633DE6FC-5402-4259-B7AC-F9751F826EB9}" srcOrd="0" destOrd="0" presId="urn:microsoft.com/office/officeart/2005/8/layout/orgChart1"/>
    <dgm:cxn modelId="{C4FE9231-B7B4-451C-8939-A2DAD3D3702E}" type="presOf" srcId="{C1C44F63-49C6-4C2A-894B-04FBF7F7FD89}" destId="{C04F2C8F-611B-4D09-B3F1-84793EC165F9}" srcOrd="0" destOrd="0" presId="urn:microsoft.com/office/officeart/2005/8/layout/orgChart1"/>
    <dgm:cxn modelId="{FCE99D7E-02CD-41F8-94F0-A698797C0CB3}" type="presOf" srcId="{99074DF7-C8BB-43DD-AB0C-2D21F9784E4F}" destId="{E53F0F35-111E-4E62-8A11-7C08A7D851A6}" srcOrd="0" destOrd="0" presId="urn:microsoft.com/office/officeart/2005/8/layout/orgChart1"/>
    <dgm:cxn modelId="{B37FC6AD-073D-4917-B2E4-17648F861A85}" type="presOf" srcId="{38671169-E149-45E9-B6E0-E80B87728ED7}" destId="{BC3C68DE-E33F-47E1-8615-B76EA4B8A503}" srcOrd="0" destOrd="0" presId="urn:microsoft.com/office/officeart/2005/8/layout/orgChart1"/>
    <dgm:cxn modelId="{EBC798A9-A7C6-4DCD-86D3-E1F00470ECB8}" srcId="{4E5D3AC8-2A75-4140-888F-5937EE46333C}" destId="{0774C466-CFDD-4082-9B5C-A14294B2E52B}" srcOrd="0" destOrd="0" parTransId="{49EFE1C9-07E2-46CE-8461-82C19398FC9E}" sibTransId="{5B2CC2EC-73AE-4719-8E19-3D4736ED42BC}"/>
    <dgm:cxn modelId="{CBC33FE3-DA7A-410A-852C-BFB962EF0492}" srcId="{4DECB6B3-C26A-4565-9B47-3AB683051FC7}" destId="{B4EEE5D5-96A9-4DC9-BC8D-76322E9FB9C2}" srcOrd="0" destOrd="0" parTransId="{B656FF37-D4B9-49E6-B79E-FFDA9192C29C}" sibTransId="{6F717DB5-9B86-4694-9DC2-AFCA789B4604}"/>
    <dgm:cxn modelId="{A3C79951-71DF-4260-A7F9-028FFE12D4BE}" type="presParOf" srcId="{22CFF9FA-C211-4FA9-ABD1-3C926930856A}" destId="{1E5D00A0-A225-473A-80D1-29187743F4E3}" srcOrd="0" destOrd="0" presId="urn:microsoft.com/office/officeart/2005/8/layout/orgChart1"/>
    <dgm:cxn modelId="{4E3961A7-A3E2-4280-A6C5-B22BC8095B0B}" type="presParOf" srcId="{1E5D00A0-A225-473A-80D1-29187743F4E3}" destId="{9F062F9B-8B35-4144-A0E7-A2238E8542A5}" srcOrd="0" destOrd="0" presId="urn:microsoft.com/office/officeart/2005/8/layout/orgChart1"/>
    <dgm:cxn modelId="{A5BAFFB3-127A-4E24-8AE4-2A29ED9872A0}" type="presParOf" srcId="{9F062F9B-8B35-4144-A0E7-A2238E8542A5}" destId="{62D94F36-2373-4BA3-905B-3C914F9A5F28}" srcOrd="0" destOrd="0" presId="urn:microsoft.com/office/officeart/2005/8/layout/orgChart1"/>
    <dgm:cxn modelId="{5FCE4E1D-CD62-41EA-A3E9-6A16908C1508}" type="presParOf" srcId="{9F062F9B-8B35-4144-A0E7-A2238E8542A5}" destId="{A62C5531-5C69-4AE0-A242-D2E7E16BAFFF}" srcOrd="1" destOrd="0" presId="urn:microsoft.com/office/officeart/2005/8/layout/orgChart1"/>
    <dgm:cxn modelId="{4D492C9B-4568-4D93-9716-6F09EAB81D83}" type="presParOf" srcId="{1E5D00A0-A225-473A-80D1-29187743F4E3}" destId="{6FA9E377-7E4D-4C4E-B9FB-18C6E9ED278F}" srcOrd="1" destOrd="0" presId="urn:microsoft.com/office/officeart/2005/8/layout/orgChart1"/>
    <dgm:cxn modelId="{65667891-47F8-4743-8211-0CC7D85C27EA}" type="presParOf" srcId="{6FA9E377-7E4D-4C4E-B9FB-18C6E9ED278F}" destId="{F5E4FDA6-5846-4E2A-8BED-24651A8B0391}" srcOrd="0" destOrd="0" presId="urn:microsoft.com/office/officeart/2005/8/layout/orgChart1"/>
    <dgm:cxn modelId="{526713F8-A3B9-4398-8D95-2803FA40CFE7}" type="presParOf" srcId="{6FA9E377-7E4D-4C4E-B9FB-18C6E9ED278F}" destId="{E24152BA-776A-4C54-93D2-AC6DE1FF8C67}" srcOrd="1" destOrd="0" presId="urn:microsoft.com/office/officeart/2005/8/layout/orgChart1"/>
    <dgm:cxn modelId="{2B3D4DA1-108D-451E-9112-B2B1AE71AD25}" type="presParOf" srcId="{E24152BA-776A-4C54-93D2-AC6DE1FF8C67}" destId="{964DFA7D-19DB-4918-9629-DEAD9E4C7C52}" srcOrd="0" destOrd="0" presId="urn:microsoft.com/office/officeart/2005/8/layout/orgChart1"/>
    <dgm:cxn modelId="{4EFF793F-F088-45A8-9D6C-FE562D0F735D}" type="presParOf" srcId="{964DFA7D-19DB-4918-9629-DEAD9E4C7C52}" destId="{D58FF12F-7DA1-4D9D-BB60-28C7419064A7}" srcOrd="0" destOrd="0" presId="urn:microsoft.com/office/officeart/2005/8/layout/orgChart1"/>
    <dgm:cxn modelId="{47FF2756-B1A3-4643-B492-9E2DE4846AF2}" type="presParOf" srcId="{964DFA7D-19DB-4918-9629-DEAD9E4C7C52}" destId="{F40DD1FB-7AE0-4996-BA51-A3C40EC84E92}" srcOrd="1" destOrd="0" presId="urn:microsoft.com/office/officeart/2005/8/layout/orgChart1"/>
    <dgm:cxn modelId="{C67D9A05-B435-47E6-8DBC-D9FE2B254F98}" type="presParOf" srcId="{E24152BA-776A-4C54-93D2-AC6DE1FF8C67}" destId="{492DB56D-EC7C-4880-A034-6A4E8F7C9EB2}" srcOrd="1" destOrd="0" presId="urn:microsoft.com/office/officeart/2005/8/layout/orgChart1"/>
    <dgm:cxn modelId="{9FDD910C-08E4-46BA-BDA1-4ECDE0D599E8}" type="presParOf" srcId="{492DB56D-EC7C-4880-A034-6A4E8F7C9EB2}" destId="{3904FFA9-9394-40BC-8BEA-6E29C7F5C5F4}" srcOrd="0" destOrd="0" presId="urn:microsoft.com/office/officeart/2005/8/layout/orgChart1"/>
    <dgm:cxn modelId="{C70ADF72-FCE1-4783-9587-1A89401A7F90}" type="presParOf" srcId="{492DB56D-EC7C-4880-A034-6A4E8F7C9EB2}" destId="{D0A57596-6743-4760-A993-CCD316C0FCB6}" srcOrd="1" destOrd="0" presId="urn:microsoft.com/office/officeart/2005/8/layout/orgChart1"/>
    <dgm:cxn modelId="{55406553-BA21-4734-8AB2-F910CAD283B2}" type="presParOf" srcId="{D0A57596-6743-4760-A993-CCD316C0FCB6}" destId="{73C6AC09-03DB-40FF-A30F-F40014F3741F}" srcOrd="0" destOrd="0" presId="urn:microsoft.com/office/officeart/2005/8/layout/orgChart1"/>
    <dgm:cxn modelId="{ACC18F52-2A90-4E04-97C4-101EC3DF58D9}" type="presParOf" srcId="{73C6AC09-03DB-40FF-A30F-F40014F3741F}" destId="{969F84F1-B8EE-488D-ABC4-6459D17DCAB6}" srcOrd="0" destOrd="0" presId="urn:microsoft.com/office/officeart/2005/8/layout/orgChart1"/>
    <dgm:cxn modelId="{46FEB7E1-532D-40DA-BF20-DAB34D559721}" type="presParOf" srcId="{73C6AC09-03DB-40FF-A30F-F40014F3741F}" destId="{1E0BDA9A-37A4-4948-B1B9-8AB08930368C}" srcOrd="1" destOrd="0" presId="urn:microsoft.com/office/officeart/2005/8/layout/orgChart1"/>
    <dgm:cxn modelId="{99C2B92D-DACF-4D6A-A756-5708ABF0A62A}" type="presParOf" srcId="{D0A57596-6743-4760-A993-CCD316C0FCB6}" destId="{1D1628B6-9123-4FEC-9706-4FD50E8BAA30}" srcOrd="1" destOrd="0" presId="urn:microsoft.com/office/officeart/2005/8/layout/orgChart1"/>
    <dgm:cxn modelId="{653FE55A-B516-40A9-8E72-4CCB149E1EED}" type="presParOf" srcId="{1D1628B6-9123-4FEC-9706-4FD50E8BAA30}" destId="{633DE6FC-5402-4259-B7AC-F9751F826EB9}" srcOrd="0" destOrd="0" presId="urn:microsoft.com/office/officeart/2005/8/layout/orgChart1"/>
    <dgm:cxn modelId="{EE4A3D2B-A7F9-4C51-A4C7-32E7C1A1F3D2}" type="presParOf" srcId="{1D1628B6-9123-4FEC-9706-4FD50E8BAA30}" destId="{614D1875-BC55-4685-9CB9-384CAAEAB280}" srcOrd="1" destOrd="0" presId="urn:microsoft.com/office/officeart/2005/8/layout/orgChart1"/>
    <dgm:cxn modelId="{59088B69-BE68-4316-A575-E97FA90BA6FB}" type="presParOf" srcId="{614D1875-BC55-4685-9CB9-384CAAEAB280}" destId="{48E799DC-ACD9-442B-AFB2-9778F2FE116C}" srcOrd="0" destOrd="0" presId="urn:microsoft.com/office/officeart/2005/8/layout/orgChart1"/>
    <dgm:cxn modelId="{479E0EE6-8769-4E84-B825-FAB08867B6B7}" type="presParOf" srcId="{48E799DC-ACD9-442B-AFB2-9778F2FE116C}" destId="{83782D89-AEE2-41AB-B220-52E0328840B9}" srcOrd="0" destOrd="0" presId="urn:microsoft.com/office/officeart/2005/8/layout/orgChart1"/>
    <dgm:cxn modelId="{B63EA8F0-EEF4-437C-8D11-DD8AA86197F2}" type="presParOf" srcId="{48E799DC-ACD9-442B-AFB2-9778F2FE116C}" destId="{E22D1A0B-4BC7-4609-AB7A-8B2DBD3F2EBE}" srcOrd="1" destOrd="0" presId="urn:microsoft.com/office/officeart/2005/8/layout/orgChart1"/>
    <dgm:cxn modelId="{2D0B6AEB-A396-491E-89C6-B31BB61020CA}" type="presParOf" srcId="{614D1875-BC55-4685-9CB9-384CAAEAB280}" destId="{CAA6C0E6-D667-4585-A784-076F2F3E83D9}" srcOrd="1" destOrd="0" presId="urn:microsoft.com/office/officeart/2005/8/layout/orgChart1"/>
    <dgm:cxn modelId="{F2B52B98-1B1F-4386-A44E-E30802F445E3}" type="presParOf" srcId="{CAA6C0E6-D667-4585-A784-076F2F3E83D9}" destId="{C04F2C8F-611B-4D09-B3F1-84793EC165F9}" srcOrd="0" destOrd="0" presId="urn:microsoft.com/office/officeart/2005/8/layout/orgChart1"/>
    <dgm:cxn modelId="{6FD0FB34-EA35-414B-A4EF-75E95EADCAC5}" type="presParOf" srcId="{CAA6C0E6-D667-4585-A784-076F2F3E83D9}" destId="{E5700E4B-A79E-428C-81C4-D3561E1895FB}" srcOrd="1" destOrd="0" presId="urn:microsoft.com/office/officeart/2005/8/layout/orgChart1"/>
    <dgm:cxn modelId="{9ABE217B-063D-44A5-91F2-EF369870E941}" type="presParOf" srcId="{E5700E4B-A79E-428C-81C4-D3561E1895FB}" destId="{E818E3D7-CFD7-4A3F-8414-F92F71B9C52F}" srcOrd="0" destOrd="0" presId="urn:microsoft.com/office/officeart/2005/8/layout/orgChart1"/>
    <dgm:cxn modelId="{83CA3446-4B7B-4779-9E6F-3075161610A1}" type="presParOf" srcId="{E818E3D7-CFD7-4A3F-8414-F92F71B9C52F}" destId="{D23FFD79-A1AF-4065-939E-C3DA101C52AB}" srcOrd="0" destOrd="0" presId="urn:microsoft.com/office/officeart/2005/8/layout/orgChart1"/>
    <dgm:cxn modelId="{EE5BEF56-A14D-4BFC-A069-21252F30420B}" type="presParOf" srcId="{E818E3D7-CFD7-4A3F-8414-F92F71B9C52F}" destId="{C60DCFB8-0D1B-461F-94A4-EF312EC6DB9B}" srcOrd="1" destOrd="0" presId="urn:microsoft.com/office/officeart/2005/8/layout/orgChart1"/>
    <dgm:cxn modelId="{5CC17C35-F9D6-4BC1-90F9-0F4B7BBFB91A}" type="presParOf" srcId="{E5700E4B-A79E-428C-81C4-D3561E1895FB}" destId="{4816CEA8-B415-4DBE-91E8-5E03972A8BEE}" srcOrd="1" destOrd="0" presId="urn:microsoft.com/office/officeart/2005/8/layout/orgChart1"/>
    <dgm:cxn modelId="{D5A43AAE-5C97-4EE5-B751-7731F674BAA8}" type="presParOf" srcId="{E5700E4B-A79E-428C-81C4-D3561E1895FB}" destId="{735F3125-185D-456A-929D-0FFA56772856}" srcOrd="2" destOrd="0" presId="urn:microsoft.com/office/officeart/2005/8/layout/orgChart1"/>
    <dgm:cxn modelId="{387E88E4-9A31-433A-8B3F-1AD7BA82507E}" type="presParOf" srcId="{614D1875-BC55-4685-9CB9-384CAAEAB280}" destId="{699D2CAB-FF3B-4283-A1C6-AFABF4BBC1C2}" srcOrd="2" destOrd="0" presId="urn:microsoft.com/office/officeart/2005/8/layout/orgChart1"/>
    <dgm:cxn modelId="{18260D28-8390-4A32-947B-92003303ECD9}" type="presParOf" srcId="{1D1628B6-9123-4FEC-9706-4FD50E8BAA30}" destId="{E53F0F35-111E-4E62-8A11-7C08A7D851A6}" srcOrd="2" destOrd="0" presId="urn:microsoft.com/office/officeart/2005/8/layout/orgChart1"/>
    <dgm:cxn modelId="{10594533-306F-4801-8A49-F52BA42D0E73}" type="presParOf" srcId="{1D1628B6-9123-4FEC-9706-4FD50E8BAA30}" destId="{86A7CAE5-5FB6-4A28-9C85-83F79BC1A608}" srcOrd="3" destOrd="0" presId="urn:microsoft.com/office/officeart/2005/8/layout/orgChart1"/>
    <dgm:cxn modelId="{F410513A-947D-4954-8F3C-2D35BFF543D0}" type="presParOf" srcId="{86A7CAE5-5FB6-4A28-9C85-83F79BC1A608}" destId="{9D1BB7FF-EE1E-4902-99B5-57747F1650E0}" srcOrd="0" destOrd="0" presId="urn:microsoft.com/office/officeart/2005/8/layout/orgChart1"/>
    <dgm:cxn modelId="{120D5178-A69E-42D2-99C7-AD10F2DF4DB1}" type="presParOf" srcId="{9D1BB7FF-EE1E-4902-99B5-57747F1650E0}" destId="{86E97631-D026-492D-B4CC-DBE1B53A2235}" srcOrd="0" destOrd="0" presId="urn:microsoft.com/office/officeart/2005/8/layout/orgChart1"/>
    <dgm:cxn modelId="{AB041583-6AB5-4766-8925-7BF5DA4867CA}" type="presParOf" srcId="{9D1BB7FF-EE1E-4902-99B5-57747F1650E0}" destId="{A0C5961A-D7B8-40AC-992A-C96D7CD5CCD0}" srcOrd="1" destOrd="0" presId="urn:microsoft.com/office/officeart/2005/8/layout/orgChart1"/>
    <dgm:cxn modelId="{A6B870A3-033A-43E3-8D5D-87F73BE22DBE}" type="presParOf" srcId="{86A7CAE5-5FB6-4A28-9C85-83F79BC1A608}" destId="{1BA8E60F-4F28-461D-BB7E-013214B1D7E9}" srcOrd="1" destOrd="0" presId="urn:microsoft.com/office/officeart/2005/8/layout/orgChart1"/>
    <dgm:cxn modelId="{E7488176-28B7-4294-88E2-DF98C9171FB7}" type="presParOf" srcId="{1BA8E60F-4F28-461D-BB7E-013214B1D7E9}" destId="{E296ECC4-80F7-4452-BE69-F1DE8ECC5FF3}" srcOrd="0" destOrd="0" presId="urn:microsoft.com/office/officeart/2005/8/layout/orgChart1"/>
    <dgm:cxn modelId="{56D5874F-D887-49A2-8F8A-3BF9DB8F14CE}" type="presParOf" srcId="{1BA8E60F-4F28-461D-BB7E-013214B1D7E9}" destId="{A1D0DAA1-B650-4098-B327-40E49B95E9C5}" srcOrd="1" destOrd="0" presId="urn:microsoft.com/office/officeart/2005/8/layout/orgChart1"/>
    <dgm:cxn modelId="{20002C2C-DF90-4F87-8EF7-4B18362F3B57}" type="presParOf" srcId="{A1D0DAA1-B650-4098-B327-40E49B95E9C5}" destId="{D520E8B9-191E-432E-9313-04840C27C52F}" srcOrd="0" destOrd="0" presId="urn:microsoft.com/office/officeart/2005/8/layout/orgChart1"/>
    <dgm:cxn modelId="{A7136474-1788-4B2E-B511-946E6F405FAC}" type="presParOf" srcId="{D520E8B9-191E-432E-9313-04840C27C52F}" destId="{74292C42-2065-4CBF-ABE3-044A6D79F5A2}" srcOrd="0" destOrd="0" presId="urn:microsoft.com/office/officeart/2005/8/layout/orgChart1"/>
    <dgm:cxn modelId="{91EA40BE-D984-4F9D-B119-EF78430BCA2C}" type="presParOf" srcId="{D520E8B9-191E-432E-9313-04840C27C52F}" destId="{2285EA5B-DD87-46D7-9E98-E215A04AFEA4}" srcOrd="1" destOrd="0" presId="urn:microsoft.com/office/officeart/2005/8/layout/orgChart1"/>
    <dgm:cxn modelId="{2D4D96B3-46BB-4D69-9132-EF704EEA4334}" type="presParOf" srcId="{A1D0DAA1-B650-4098-B327-40E49B95E9C5}" destId="{910D68C2-9EA2-4C04-A683-33480D165A1A}" srcOrd="1" destOrd="0" presId="urn:microsoft.com/office/officeart/2005/8/layout/orgChart1"/>
    <dgm:cxn modelId="{503A2CEC-1338-41BC-99E1-30AA581FEE89}" type="presParOf" srcId="{A1D0DAA1-B650-4098-B327-40E49B95E9C5}" destId="{751F7238-036C-42B2-A419-6CB62FFF34DD}" srcOrd="2" destOrd="0" presId="urn:microsoft.com/office/officeart/2005/8/layout/orgChart1"/>
    <dgm:cxn modelId="{62234A4D-0A95-4D24-AA63-C6BEE835E8FB}" type="presParOf" srcId="{86A7CAE5-5FB6-4A28-9C85-83F79BC1A608}" destId="{CF603130-A8E3-4EF2-BA12-2313C55FD024}" srcOrd="2" destOrd="0" presId="urn:microsoft.com/office/officeart/2005/8/layout/orgChart1"/>
    <dgm:cxn modelId="{3EC4AFB2-336A-47E3-B535-BA98E0063F15}" type="presParOf" srcId="{1D1628B6-9123-4FEC-9706-4FD50E8BAA30}" destId="{89E9B493-B1A5-4FB8-9517-97A87BA0CC4F}" srcOrd="4" destOrd="0" presId="urn:microsoft.com/office/officeart/2005/8/layout/orgChart1"/>
    <dgm:cxn modelId="{A32F59BA-447E-4DE7-BF9D-103707AFE2CC}" type="presParOf" srcId="{1D1628B6-9123-4FEC-9706-4FD50E8BAA30}" destId="{F13BB7B0-2E62-4927-BFFB-86FC5965D58D}" srcOrd="5" destOrd="0" presId="urn:microsoft.com/office/officeart/2005/8/layout/orgChart1"/>
    <dgm:cxn modelId="{0DBED9A3-4CAD-49B2-AAE9-F19A693E332F}" type="presParOf" srcId="{F13BB7B0-2E62-4927-BFFB-86FC5965D58D}" destId="{85756CF4-FFAE-4FB7-8728-F943166B2A09}" srcOrd="0" destOrd="0" presId="urn:microsoft.com/office/officeart/2005/8/layout/orgChart1"/>
    <dgm:cxn modelId="{371C462F-97FC-4F52-9F1E-CC7F5F287F0B}" type="presParOf" srcId="{85756CF4-FFAE-4FB7-8728-F943166B2A09}" destId="{B0C8DE30-A13B-4115-8C40-FB8A0860E920}" srcOrd="0" destOrd="0" presId="urn:microsoft.com/office/officeart/2005/8/layout/orgChart1"/>
    <dgm:cxn modelId="{277D62E6-E17F-4ED7-88AE-53FE0E17A8CD}" type="presParOf" srcId="{85756CF4-FFAE-4FB7-8728-F943166B2A09}" destId="{5D2B3E89-0680-486C-87F0-DBC113EA6FD4}" srcOrd="1" destOrd="0" presId="urn:microsoft.com/office/officeart/2005/8/layout/orgChart1"/>
    <dgm:cxn modelId="{999E2CCE-E15A-40B8-8EB1-237CFCB66DE0}" type="presParOf" srcId="{F13BB7B0-2E62-4927-BFFB-86FC5965D58D}" destId="{85DBA28E-DC40-4061-A375-ABC927038FDD}" srcOrd="1" destOrd="0" presId="urn:microsoft.com/office/officeart/2005/8/layout/orgChart1"/>
    <dgm:cxn modelId="{D2D555D5-2798-40D2-8725-D76B59CDA94F}" type="presParOf" srcId="{85DBA28E-DC40-4061-A375-ABC927038FDD}" destId="{BD28F368-DD31-447F-BCD6-3036F44859A2}" srcOrd="0" destOrd="0" presId="urn:microsoft.com/office/officeart/2005/8/layout/orgChart1"/>
    <dgm:cxn modelId="{D04D3051-CC16-4D0D-83E5-4A6B2C484B3A}" type="presParOf" srcId="{85DBA28E-DC40-4061-A375-ABC927038FDD}" destId="{65AD6F97-D160-4D76-9749-F95BB8D562A4}" srcOrd="1" destOrd="0" presId="urn:microsoft.com/office/officeart/2005/8/layout/orgChart1"/>
    <dgm:cxn modelId="{4ACB0C92-494F-4778-AD39-9518D8329FE0}" type="presParOf" srcId="{65AD6F97-D160-4D76-9749-F95BB8D562A4}" destId="{39AB7DF0-09A7-4506-BD43-557E03F198A6}" srcOrd="0" destOrd="0" presId="urn:microsoft.com/office/officeart/2005/8/layout/orgChart1"/>
    <dgm:cxn modelId="{A98D8193-2969-473F-A185-A6C386AC861C}" type="presParOf" srcId="{39AB7DF0-09A7-4506-BD43-557E03F198A6}" destId="{D9701331-E11D-4AB6-895D-74E259437DCB}" srcOrd="0" destOrd="0" presId="urn:microsoft.com/office/officeart/2005/8/layout/orgChart1"/>
    <dgm:cxn modelId="{335D1B9D-7F6C-41E4-B294-3D9146039F49}" type="presParOf" srcId="{39AB7DF0-09A7-4506-BD43-557E03F198A6}" destId="{F5C26E80-FB86-4000-B04D-82DCB4AF49CF}" srcOrd="1" destOrd="0" presId="urn:microsoft.com/office/officeart/2005/8/layout/orgChart1"/>
    <dgm:cxn modelId="{7C5A0498-B459-44A9-9EF5-FEF8AE75025A}" type="presParOf" srcId="{65AD6F97-D160-4D76-9749-F95BB8D562A4}" destId="{A330B8C8-E2BC-4BDB-BD75-3F98E535389E}" srcOrd="1" destOrd="0" presId="urn:microsoft.com/office/officeart/2005/8/layout/orgChart1"/>
    <dgm:cxn modelId="{A1F591CB-0B11-4D4E-91D4-6E66CDFCBC58}" type="presParOf" srcId="{65AD6F97-D160-4D76-9749-F95BB8D562A4}" destId="{7869F631-320D-4151-B061-2EA57D472315}" srcOrd="2" destOrd="0" presId="urn:microsoft.com/office/officeart/2005/8/layout/orgChart1"/>
    <dgm:cxn modelId="{E8929E07-ABF4-42A5-BAF3-2CFB5FA1B12D}" type="presParOf" srcId="{F13BB7B0-2E62-4927-BFFB-86FC5965D58D}" destId="{016DD571-9B62-43A0-9EB8-059FBDB9657F}" srcOrd="2" destOrd="0" presId="urn:microsoft.com/office/officeart/2005/8/layout/orgChart1"/>
    <dgm:cxn modelId="{2088B19E-0DC0-49B1-9E9F-5AD90578F35C}" type="presParOf" srcId="{D0A57596-6743-4760-A993-CCD316C0FCB6}" destId="{77E5E496-4996-4595-ADA5-333E362B6BFE}" srcOrd="2" destOrd="0" presId="urn:microsoft.com/office/officeart/2005/8/layout/orgChart1"/>
    <dgm:cxn modelId="{3F4D1FAD-230E-4EA6-AB17-629CFB3C9CC4}" type="presParOf" srcId="{492DB56D-EC7C-4880-A034-6A4E8F7C9EB2}" destId="{C52A6DD6-BF37-4F18-9F37-41EF3F9629CC}" srcOrd="2" destOrd="0" presId="urn:microsoft.com/office/officeart/2005/8/layout/orgChart1"/>
    <dgm:cxn modelId="{1DC6DFD1-F0FC-4482-BB88-28D1BBD58C72}" type="presParOf" srcId="{492DB56D-EC7C-4880-A034-6A4E8F7C9EB2}" destId="{FC3AEC03-397C-41A1-B389-AB2C1DD7C473}" srcOrd="3" destOrd="0" presId="urn:microsoft.com/office/officeart/2005/8/layout/orgChart1"/>
    <dgm:cxn modelId="{9CB07A9B-9489-46BF-A304-862F9F45D926}" type="presParOf" srcId="{FC3AEC03-397C-41A1-B389-AB2C1DD7C473}" destId="{3A9A2A6C-63B8-48D0-9269-4317A8890598}" srcOrd="0" destOrd="0" presId="urn:microsoft.com/office/officeart/2005/8/layout/orgChart1"/>
    <dgm:cxn modelId="{9D1EF884-4024-4DBB-9BE8-3B42E0CC8377}" type="presParOf" srcId="{3A9A2A6C-63B8-48D0-9269-4317A8890598}" destId="{278E8474-EEEF-4D70-876E-A2BF596F8AA9}" srcOrd="0" destOrd="0" presId="urn:microsoft.com/office/officeart/2005/8/layout/orgChart1"/>
    <dgm:cxn modelId="{260F69EC-3B63-45C2-AA5B-C7D8EA0B696B}" type="presParOf" srcId="{3A9A2A6C-63B8-48D0-9269-4317A8890598}" destId="{BD22C559-C4B5-4070-B6E4-BD4327F0AFD6}" srcOrd="1" destOrd="0" presId="urn:microsoft.com/office/officeart/2005/8/layout/orgChart1"/>
    <dgm:cxn modelId="{2E38886B-E394-489F-90F4-A9C009B06792}" type="presParOf" srcId="{FC3AEC03-397C-41A1-B389-AB2C1DD7C473}" destId="{6692BE50-0C45-4CED-9F85-C73A705D1384}" srcOrd="1" destOrd="0" presId="urn:microsoft.com/office/officeart/2005/8/layout/orgChart1"/>
    <dgm:cxn modelId="{9B7D8DF7-C743-4FFB-A5E2-8367E6225E93}" type="presParOf" srcId="{6692BE50-0C45-4CED-9F85-C73A705D1384}" destId="{6BD1D112-CC16-4E05-9EF3-247A2CEFA623}" srcOrd="0" destOrd="0" presId="urn:microsoft.com/office/officeart/2005/8/layout/orgChart1"/>
    <dgm:cxn modelId="{19D6CC95-6FFC-412B-8285-5814EA62220C}" type="presParOf" srcId="{6692BE50-0C45-4CED-9F85-C73A705D1384}" destId="{F855CE3E-C64E-4423-A81B-6C398F8E87AD}" srcOrd="1" destOrd="0" presId="urn:microsoft.com/office/officeart/2005/8/layout/orgChart1"/>
    <dgm:cxn modelId="{E02155E2-36ED-475B-889A-3EA798D0634B}" type="presParOf" srcId="{F855CE3E-C64E-4423-A81B-6C398F8E87AD}" destId="{9F9E24A7-B515-4D8C-ADA0-98FECFD19ABA}" srcOrd="0" destOrd="0" presId="urn:microsoft.com/office/officeart/2005/8/layout/orgChart1"/>
    <dgm:cxn modelId="{A6911C3B-F1EB-4606-ADB3-ED53B88FBC50}" type="presParOf" srcId="{9F9E24A7-B515-4D8C-ADA0-98FECFD19ABA}" destId="{09A98F22-4C20-4A7B-8A9E-816FF65A83A9}" srcOrd="0" destOrd="0" presId="urn:microsoft.com/office/officeart/2005/8/layout/orgChart1"/>
    <dgm:cxn modelId="{B65BF71E-74DF-49AC-83AA-76EF60A73256}" type="presParOf" srcId="{9F9E24A7-B515-4D8C-ADA0-98FECFD19ABA}" destId="{5C4EB341-038E-4EAD-AA3E-18C6CA955B6C}" srcOrd="1" destOrd="0" presId="urn:microsoft.com/office/officeart/2005/8/layout/orgChart1"/>
    <dgm:cxn modelId="{FBE2C144-EBFC-49BC-BF70-3A1D5491695D}" type="presParOf" srcId="{F855CE3E-C64E-4423-A81B-6C398F8E87AD}" destId="{445CA19D-960F-49CD-9E46-67E07FA3B2F2}" srcOrd="1" destOrd="0" presId="urn:microsoft.com/office/officeart/2005/8/layout/orgChart1"/>
    <dgm:cxn modelId="{F0F585B3-8429-4C7D-AC37-D37F2EA6BBAE}" type="presParOf" srcId="{445CA19D-960F-49CD-9E46-67E07FA3B2F2}" destId="{7E9CB9AE-265A-4C2C-BFCF-BAD6EAFE6866}" srcOrd="0" destOrd="0" presId="urn:microsoft.com/office/officeart/2005/8/layout/orgChart1"/>
    <dgm:cxn modelId="{E4ED1375-4DA4-47DF-B7C2-5A0F2D7198FF}" type="presParOf" srcId="{445CA19D-960F-49CD-9E46-67E07FA3B2F2}" destId="{68222820-D27B-47BB-90DC-ADB4F3E9074F}" srcOrd="1" destOrd="0" presId="urn:microsoft.com/office/officeart/2005/8/layout/orgChart1"/>
    <dgm:cxn modelId="{C9EF768E-B225-4B9F-92FD-1E0DE5E834F8}" type="presParOf" srcId="{68222820-D27B-47BB-90DC-ADB4F3E9074F}" destId="{602457FC-E6AC-4080-AF85-80803A7CC4B3}" srcOrd="0" destOrd="0" presId="urn:microsoft.com/office/officeart/2005/8/layout/orgChart1"/>
    <dgm:cxn modelId="{C6D16C1F-46BA-4BA8-938F-64157D9BD801}" type="presParOf" srcId="{602457FC-E6AC-4080-AF85-80803A7CC4B3}" destId="{D6F51091-53F8-45B3-9A0E-0AA6AFD8E6C5}" srcOrd="0" destOrd="0" presId="urn:microsoft.com/office/officeart/2005/8/layout/orgChart1"/>
    <dgm:cxn modelId="{96EF9131-B254-4061-ABB3-46E365E36316}" type="presParOf" srcId="{602457FC-E6AC-4080-AF85-80803A7CC4B3}" destId="{79F5CA83-09BB-4425-A93A-C7AFEDCCCB10}" srcOrd="1" destOrd="0" presId="urn:microsoft.com/office/officeart/2005/8/layout/orgChart1"/>
    <dgm:cxn modelId="{E26CE0D2-BCBF-443B-A629-ABDE42FFF216}" type="presParOf" srcId="{68222820-D27B-47BB-90DC-ADB4F3E9074F}" destId="{EC69B862-2793-4A1F-A3C8-A2792B7B723A}" srcOrd="1" destOrd="0" presId="urn:microsoft.com/office/officeart/2005/8/layout/orgChart1"/>
    <dgm:cxn modelId="{49975AE5-8FB1-413E-A166-C4B92DCF97CF}" type="presParOf" srcId="{68222820-D27B-47BB-90DC-ADB4F3E9074F}" destId="{D0799DC7-602B-44BF-9718-1EECE7B80AA6}" srcOrd="2" destOrd="0" presId="urn:microsoft.com/office/officeart/2005/8/layout/orgChart1"/>
    <dgm:cxn modelId="{B0A42B84-12FF-46A7-9941-E1AE6F479B02}" type="presParOf" srcId="{F855CE3E-C64E-4423-A81B-6C398F8E87AD}" destId="{55C0E522-359D-4EAD-A96F-D8BCCFE0523C}" srcOrd="2" destOrd="0" presId="urn:microsoft.com/office/officeart/2005/8/layout/orgChart1"/>
    <dgm:cxn modelId="{04AA3E0C-1E8F-4F5E-A354-E2908597B232}" type="presParOf" srcId="{6692BE50-0C45-4CED-9F85-C73A705D1384}" destId="{865C44A6-04B6-49EE-8581-95A600C78AE5}" srcOrd="2" destOrd="0" presId="urn:microsoft.com/office/officeart/2005/8/layout/orgChart1"/>
    <dgm:cxn modelId="{808AE9EC-A26A-47D4-9225-8A1E832CCC50}" type="presParOf" srcId="{6692BE50-0C45-4CED-9F85-C73A705D1384}" destId="{47F3A4E1-65FD-4E68-BDB8-8AEBEFEBF3D7}" srcOrd="3" destOrd="0" presId="urn:microsoft.com/office/officeart/2005/8/layout/orgChart1"/>
    <dgm:cxn modelId="{A4744C15-2376-4319-A326-0B10A59ACFEB}" type="presParOf" srcId="{47F3A4E1-65FD-4E68-BDB8-8AEBEFEBF3D7}" destId="{D137C05C-5C91-4D52-A95A-7131C26C7863}" srcOrd="0" destOrd="0" presId="urn:microsoft.com/office/officeart/2005/8/layout/orgChart1"/>
    <dgm:cxn modelId="{61F3A701-6669-4DDB-9843-D844A2C42BB0}" type="presParOf" srcId="{D137C05C-5C91-4D52-A95A-7131C26C7863}" destId="{B1ACA324-83F9-4312-AFA4-846B501D567B}" srcOrd="0" destOrd="0" presId="urn:microsoft.com/office/officeart/2005/8/layout/orgChart1"/>
    <dgm:cxn modelId="{07D0FD94-9A7F-4E60-B4C2-9729B8BEF3D3}" type="presParOf" srcId="{D137C05C-5C91-4D52-A95A-7131C26C7863}" destId="{130558FC-7C89-493D-9C79-AE3A6CEB7EBF}" srcOrd="1" destOrd="0" presId="urn:microsoft.com/office/officeart/2005/8/layout/orgChart1"/>
    <dgm:cxn modelId="{E3A006C1-0C38-4CA2-8A93-D39260FE66E5}" type="presParOf" srcId="{47F3A4E1-65FD-4E68-BDB8-8AEBEFEBF3D7}" destId="{7F830442-ADCA-46BC-A94F-0AA4596AB608}" srcOrd="1" destOrd="0" presId="urn:microsoft.com/office/officeart/2005/8/layout/orgChart1"/>
    <dgm:cxn modelId="{A6B2E29C-23E1-4DF5-A583-73C3A59903DE}" type="presParOf" srcId="{7F830442-ADCA-46BC-A94F-0AA4596AB608}" destId="{513EBE3E-6F86-4B40-9329-8EB1E2CAEFDF}" srcOrd="0" destOrd="0" presId="urn:microsoft.com/office/officeart/2005/8/layout/orgChart1"/>
    <dgm:cxn modelId="{6C49C414-304A-4204-8F87-9AEAB391BB8B}" type="presParOf" srcId="{7F830442-ADCA-46BC-A94F-0AA4596AB608}" destId="{701F19E6-40C7-4CF4-9EE0-F46F427A29E4}" srcOrd="1" destOrd="0" presId="urn:microsoft.com/office/officeart/2005/8/layout/orgChart1"/>
    <dgm:cxn modelId="{65FC3060-F2EF-4526-B9CF-CCB9BCAA6528}" type="presParOf" srcId="{701F19E6-40C7-4CF4-9EE0-F46F427A29E4}" destId="{590D7597-BA82-46E8-8921-6A14447C374D}" srcOrd="0" destOrd="0" presId="urn:microsoft.com/office/officeart/2005/8/layout/orgChart1"/>
    <dgm:cxn modelId="{B52E63FA-FDEB-4C4E-BCC7-03BD041BB73A}" type="presParOf" srcId="{590D7597-BA82-46E8-8921-6A14447C374D}" destId="{56F08732-7702-4E01-92AC-2364839D7901}" srcOrd="0" destOrd="0" presId="urn:microsoft.com/office/officeart/2005/8/layout/orgChart1"/>
    <dgm:cxn modelId="{7D452C81-D84D-403B-A0FB-0F23609AC433}" type="presParOf" srcId="{590D7597-BA82-46E8-8921-6A14447C374D}" destId="{295B3F07-0AC9-40FB-8222-D297CD39A7A8}" srcOrd="1" destOrd="0" presId="urn:microsoft.com/office/officeart/2005/8/layout/orgChart1"/>
    <dgm:cxn modelId="{70100ECA-F364-489D-8121-94DCD3163ECD}" type="presParOf" srcId="{701F19E6-40C7-4CF4-9EE0-F46F427A29E4}" destId="{1BE5F948-EE55-4F23-96BE-9E037828EE15}" srcOrd="1" destOrd="0" presId="urn:microsoft.com/office/officeart/2005/8/layout/orgChart1"/>
    <dgm:cxn modelId="{4728EB10-5B3C-454A-B1B1-8BA0FCC255E9}" type="presParOf" srcId="{701F19E6-40C7-4CF4-9EE0-F46F427A29E4}" destId="{7B1ED8DD-26E6-4480-93BE-E854D9B605FB}" srcOrd="2" destOrd="0" presId="urn:microsoft.com/office/officeart/2005/8/layout/orgChart1"/>
    <dgm:cxn modelId="{D3AF5702-4AA3-4FE6-B9D6-5AFC84C9507C}" type="presParOf" srcId="{47F3A4E1-65FD-4E68-BDB8-8AEBEFEBF3D7}" destId="{B91A302C-ED34-43B2-944C-143179C8CC57}" srcOrd="2" destOrd="0" presId="urn:microsoft.com/office/officeart/2005/8/layout/orgChart1"/>
    <dgm:cxn modelId="{35880484-AD9D-44BB-A0DB-2BE1CF7E7BCD}" type="presParOf" srcId="{FC3AEC03-397C-41A1-B389-AB2C1DD7C473}" destId="{AEF6DB0A-AC23-406A-A659-F3079C15A4BE}" srcOrd="2" destOrd="0" presId="urn:microsoft.com/office/officeart/2005/8/layout/orgChart1"/>
    <dgm:cxn modelId="{77ADF8CC-36B8-405C-BBD1-624FFD9B85E7}" type="presParOf" srcId="{492DB56D-EC7C-4880-A034-6A4E8F7C9EB2}" destId="{204CA9D0-9F58-45A2-9589-EEDB289DA7E4}" srcOrd="4" destOrd="0" presId="urn:microsoft.com/office/officeart/2005/8/layout/orgChart1"/>
    <dgm:cxn modelId="{72B2373B-DF25-4612-95AF-A71CE08D9AEF}" type="presParOf" srcId="{492DB56D-EC7C-4880-A034-6A4E8F7C9EB2}" destId="{8ABE32FE-5C8F-45AB-8DCD-86ABEB3FE57D}" srcOrd="5" destOrd="0" presId="urn:microsoft.com/office/officeart/2005/8/layout/orgChart1"/>
    <dgm:cxn modelId="{989C7FA7-2EDB-4BBA-B81E-04E2D77A084F}" type="presParOf" srcId="{8ABE32FE-5C8F-45AB-8DCD-86ABEB3FE57D}" destId="{C7277AC8-4892-41A9-ABE0-631766626FAB}" srcOrd="0" destOrd="0" presId="urn:microsoft.com/office/officeart/2005/8/layout/orgChart1"/>
    <dgm:cxn modelId="{2C5FF095-CEFD-45CB-8E58-4E1D48ABAA35}" type="presParOf" srcId="{C7277AC8-4892-41A9-ABE0-631766626FAB}" destId="{954DE973-4FA7-42E0-B8DD-01514CD4E8FA}" srcOrd="0" destOrd="0" presId="urn:microsoft.com/office/officeart/2005/8/layout/orgChart1"/>
    <dgm:cxn modelId="{54696F36-4A37-406B-AB2D-573BCFD6A968}" type="presParOf" srcId="{C7277AC8-4892-41A9-ABE0-631766626FAB}" destId="{B0F75249-55AE-43F2-AADC-33780FEA6773}" srcOrd="1" destOrd="0" presId="urn:microsoft.com/office/officeart/2005/8/layout/orgChart1"/>
    <dgm:cxn modelId="{B9FF646C-886C-4D7E-AEE6-E03D0C493044}" type="presParOf" srcId="{8ABE32FE-5C8F-45AB-8DCD-86ABEB3FE57D}" destId="{B0D56A85-5C04-437D-8748-FAE3FDC485E5}" srcOrd="1" destOrd="0" presId="urn:microsoft.com/office/officeart/2005/8/layout/orgChart1"/>
    <dgm:cxn modelId="{11BFF178-F256-492A-AEF9-C6517BAEF086}" type="presParOf" srcId="{8ABE32FE-5C8F-45AB-8DCD-86ABEB3FE57D}" destId="{BDA10283-985A-4B32-AEFA-CD6118480CE8}" srcOrd="2" destOrd="0" presId="urn:microsoft.com/office/officeart/2005/8/layout/orgChart1"/>
    <dgm:cxn modelId="{DBFE5426-7F52-4FA4-911D-BFF2360BF3A5}" type="presParOf" srcId="{492DB56D-EC7C-4880-A034-6A4E8F7C9EB2}" destId="{06BA0B8F-A7D0-400B-9333-30BC4AA9E74F}" srcOrd="6" destOrd="0" presId="urn:microsoft.com/office/officeart/2005/8/layout/orgChart1"/>
    <dgm:cxn modelId="{9C9F80BB-5EED-4251-A2C1-5D77F63EA520}" type="presParOf" srcId="{492DB56D-EC7C-4880-A034-6A4E8F7C9EB2}" destId="{7D82BCFC-CDF9-49B5-A563-845AD2FC213B}" srcOrd="7" destOrd="0" presId="urn:microsoft.com/office/officeart/2005/8/layout/orgChart1"/>
    <dgm:cxn modelId="{E6630E97-25AB-42C6-98AA-48A04E5782D5}" type="presParOf" srcId="{7D82BCFC-CDF9-49B5-A563-845AD2FC213B}" destId="{C548A4ED-8A8E-49A8-82C5-008B4D8362E2}" srcOrd="0" destOrd="0" presId="urn:microsoft.com/office/officeart/2005/8/layout/orgChart1"/>
    <dgm:cxn modelId="{5F884057-9730-4614-A003-92488675FA47}" type="presParOf" srcId="{C548A4ED-8A8E-49A8-82C5-008B4D8362E2}" destId="{9DF4BF67-DDFD-4057-B6C4-3897E6262AC4}" srcOrd="0" destOrd="0" presId="urn:microsoft.com/office/officeart/2005/8/layout/orgChart1"/>
    <dgm:cxn modelId="{6FEF5A45-DFCE-45EA-A7EA-277B77CF41EF}" type="presParOf" srcId="{C548A4ED-8A8E-49A8-82C5-008B4D8362E2}" destId="{9AAD7CD1-23A5-4C0E-A5A5-4C85A2B4B829}" srcOrd="1" destOrd="0" presId="urn:microsoft.com/office/officeart/2005/8/layout/orgChart1"/>
    <dgm:cxn modelId="{FCDBAB7E-B58F-4CCD-9187-C56E339B70E6}" type="presParOf" srcId="{7D82BCFC-CDF9-49B5-A563-845AD2FC213B}" destId="{B7C3651F-ED0B-455E-8EAE-796CA37FCB52}" srcOrd="1" destOrd="0" presId="urn:microsoft.com/office/officeart/2005/8/layout/orgChart1"/>
    <dgm:cxn modelId="{EE6917A3-954B-43E3-9407-17F0EBA3928D}" type="presParOf" srcId="{B7C3651F-ED0B-455E-8EAE-796CA37FCB52}" destId="{FA25A947-5D79-4674-8E24-AA50A7120B3A}" srcOrd="0" destOrd="0" presId="urn:microsoft.com/office/officeart/2005/8/layout/orgChart1"/>
    <dgm:cxn modelId="{A2A731C4-6A77-47FD-8987-6CB76178901C}" type="presParOf" srcId="{B7C3651F-ED0B-455E-8EAE-796CA37FCB52}" destId="{91F698BB-C485-4CA5-A0DD-D4D1E6682713}" srcOrd="1" destOrd="0" presId="urn:microsoft.com/office/officeart/2005/8/layout/orgChart1"/>
    <dgm:cxn modelId="{56F84AB0-E37C-47B7-B779-D3B09BB1CED5}" type="presParOf" srcId="{91F698BB-C485-4CA5-A0DD-D4D1E6682713}" destId="{F6B90DD2-E20D-448C-B749-7A2E1174A192}" srcOrd="0" destOrd="0" presId="urn:microsoft.com/office/officeart/2005/8/layout/orgChart1"/>
    <dgm:cxn modelId="{929A4836-5726-4D6B-BFB8-9EEC7BACF40A}" type="presParOf" srcId="{F6B90DD2-E20D-448C-B749-7A2E1174A192}" destId="{DBBC8190-7024-4766-B29A-11467710B2E6}" srcOrd="0" destOrd="0" presId="urn:microsoft.com/office/officeart/2005/8/layout/orgChart1"/>
    <dgm:cxn modelId="{69E9480C-9E3E-4831-A77D-98BBD8E66EA0}" type="presParOf" srcId="{F6B90DD2-E20D-448C-B749-7A2E1174A192}" destId="{A3FC7D1B-26A6-443B-8D7B-43B47FD8E8C5}" srcOrd="1" destOrd="0" presId="urn:microsoft.com/office/officeart/2005/8/layout/orgChart1"/>
    <dgm:cxn modelId="{47291FEE-F500-468A-BD31-D0DEBE93C3BF}" type="presParOf" srcId="{91F698BB-C485-4CA5-A0DD-D4D1E6682713}" destId="{E73F17A4-CF0B-4BA9-8FA4-1DE58E347014}" srcOrd="1" destOrd="0" presId="urn:microsoft.com/office/officeart/2005/8/layout/orgChart1"/>
    <dgm:cxn modelId="{CC332EA3-5460-4F46-ACE4-311EEE23F4A3}" type="presParOf" srcId="{E73F17A4-CF0B-4BA9-8FA4-1DE58E347014}" destId="{51F1409C-5E01-45A3-AA29-E446E0D1E7F5}" srcOrd="0" destOrd="0" presId="urn:microsoft.com/office/officeart/2005/8/layout/orgChart1"/>
    <dgm:cxn modelId="{8447198A-629A-4663-B41D-62129227E233}" type="presParOf" srcId="{E73F17A4-CF0B-4BA9-8FA4-1DE58E347014}" destId="{EF42C898-A50B-4F3C-8E51-62283FB05301}" srcOrd="1" destOrd="0" presId="urn:microsoft.com/office/officeart/2005/8/layout/orgChart1"/>
    <dgm:cxn modelId="{8149248C-6A9A-417A-814B-438D26C0D40A}" type="presParOf" srcId="{EF42C898-A50B-4F3C-8E51-62283FB05301}" destId="{3C73E275-7198-4DF5-92B5-9BB4EFEFCC73}" srcOrd="0" destOrd="0" presId="urn:microsoft.com/office/officeart/2005/8/layout/orgChart1"/>
    <dgm:cxn modelId="{9BADFDF6-902F-4F6C-95D2-0448027EF448}" type="presParOf" srcId="{3C73E275-7198-4DF5-92B5-9BB4EFEFCC73}" destId="{D709FDC4-B4CC-4FC5-8687-5634A09D3E39}" srcOrd="0" destOrd="0" presId="urn:microsoft.com/office/officeart/2005/8/layout/orgChart1"/>
    <dgm:cxn modelId="{AE762345-E240-4897-AC8C-7C41E01FA692}" type="presParOf" srcId="{3C73E275-7198-4DF5-92B5-9BB4EFEFCC73}" destId="{62A2E6A9-1571-4D10-8935-D4BB6CA511A6}" srcOrd="1" destOrd="0" presId="urn:microsoft.com/office/officeart/2005/8/layout/orgChart1"/>
    <dgm:cxn modelId="{11223036-82D7-46FC-967C-BAF0ABEDB23B}" type="presParOf" srcId="{EF42C898-A50B-4F3C-8E51-62283FB05301}" destId="{BCCA18CD-8B5C-4A8B-8672-E0788EA95B2A}" srcOrd="1" destOrd="0" presId="urn:microsoft.com/office/officeart/2005/8/layout/orgChart1"/>
    <dgm:cxn modelId="{A9E9A965-9D28-4EBF-AC52-7088CBE4E34E}" type="presParOf" srcId="{BCCA18CD-8B5C-4A8B-8672-E0788EA95B2A}" destId="{EF124345-3838-4566-BBDE-A307C8A0DC16}" srcOrd="0" destOrd="0" presId="urn:microsoft.com/office/officeart/2005/8/layout/orgChart1"/>
    <dgm:cxn modelId="{E8B5D3F5-1A3F-4F5D-BB03-D7600680451B}" type="presParOf" srcId="{BCCA18CD-8B5C-4A8B-8672-E0788EA95B2A}" destId="{9573B80E-7378-4DD4-936F-1DF4C3C3EDDD}" srcOrd="1" destOrd="0" presId="urn:microsoft.com/office/officeart/2005/8/layout/orgChart1"/>
    <dgm:cxn modelId="{F94342BC-7248-42F4-AF2D-2DAA9C5410D1}" type="presParOf" srcId="{9573B80E-7378-4DD4-936F-1DF4C3C3EDDD}" destId="{C06A64F7-86AD-4AB3-84E1-AD7B4AFBA07B}" srcOrd="0" destOrd="0" presId="urn:microsoft.com/office/officeart/2005/8/layout/orgChart1"/>
    <dgm:cxn modelId="{A6EEB494-C690-4682-A045-767599EF9172}" type="presParOf" srcId="{C06A64F7-86AD-4AB3-84E1-AD7B4AFBA07B}" destId="{8E6B4702-BA82-432E-B718-00F6D4CC9C63}" srcOrd="0" destOrd="0" presId="urn:microsoft.com/office/officeart/2005/8/layout/orgChart1"/>
    <dgm:cxn modelId="{AFF12822-E488-44A1-A990-7D7060A935C7}" type="presParOf" srcId="{C06A64F7-86AD-4AB3-84E1-AD7B4AFBA07B}" destId="{D029A792-112B-40C7-B8AB-B783DD035E1C}" srcOrd="1" destOrd="0" presId="urn:microsoft.com/office/officeart/2005/8/layout/orgChart1"/>
    <dgm:cxn modelId="{BE05335B-52A5-4BAB-910C-A123EBCFFC0B}" type="presParOf" srcId="{9573B80E-7378-4DD4-936F-1DF4C3C3EDDD}" destId="{7A27AFF0-124C-4629-975F-22B332B82578}" srcOrd="1" destOrd="0" presId="urn:microsoft.com/office/officeart/2005/8/layout/orgChart1"/>
    <dgm:cxn modelId="{BAF0E822-B7A3-4C11-B855-B0B1E7CFB7AF}" type="presParOf" srcId="{9573B80E-7378-4DD4-936F-1DF4C3C3EDDD}" destId="{EC85BCA6-86AA-4171-BCD8-196FEEF73FB9}" srcOrd="2" destOrd="0" presId="urn:microsoft.com/office/officeart/2005/8/layout/orgChart1"/>
    <dgm:cxn modelId="{0292E05A-E9C9-4F75-9245-69889D3A3F30}" type="presParOf" srcId="{EF42C898-A50B-4F3C-8E51-62283FB05301}" destId="{8A3EB50E-0D31-44E2-A489-FE6A0AA0CCBA}" srcOrd="2" destOrd="0" presId="urn:microsoft.com/office/officeart/2005/8/layout/orgChart1"/>
    <dgm:cxn modelId="{A05D428C-83DA-4EF3-956F-837F23B1F112}" type="presParOf" srcId="{E73F17A4-CF0B-4BA9-8FA4-1DE58E347014}" destId="{CC304FDC-F21A-400E-9D3D-C6154BA66B63}" srcOrd="2" destOrd="0" presId="urn:microsoft.com/office/officeart/2005/8/layout/orgChart1"/>
    <dgm:cxn modelId="{67E8FF7C-256A-48F0-A085-5BD02F7BF17C}" type="presParOf" srcId="{E73F17A4-CF0B-4BA9-8FA4-1DE58E347014}" destId="{1C2CA224-473D-45BC-AFBD-403318B7695C}" srcOrd="3" destOrd="0" presId="urn:microsoft.com/office/officeart/2005/8/layout/orgChart1"/>
    <dgm:cxn modelId="{04ADFBA9-B0A6-4CEE-BAC8-494A6A76D41E}" type="presParOf" srcId="{1C2CA224-473D-45BC-AFBD-403318B7695C}" destId="{42EE3F1B-8F6E-4F6E-ADBC-7F166B2E1790}" srcOrd="0" destOrd="0" presId="urn:microsoft.com/office/officeart/2005/8/layout/orgChart1"/>
    <dgm:cxn modelId="{84436304-7519-4CDB-B6F8-7CEE6E0D635D}" type="presParOf" srcId="{42EE3F1B-8F6E-4F6E-ADBC-7F166B2E1790}" destId="{BC3C68DE-E33F-47E1-8615-B76EA4B8A503}" srcOrd="0" destOrd="0" presId="urn:microsoft.com/office/officeart/2005/8/layout/orgChart1"/>
    <dgm:cxn modelId="{5F744608-8879-4F68-AE91-0F2AF02945FA}" type="presParOf" srcId="{42EE3F1B-8F6E-4F6E-ADBC-7F166B2E1790}" destId="{1C4FF22C-5241-4CC3-8772-E37448762EA8}" srcOrd="1" destOrd="0" presId="urn:microsoft.com/office/officeart/2005/8/layout/orgChart1"/>
    <dgm:cxn modelId="{230C1BA3-66F0-4456-A4A7-C2CCFF0BA2FF}" type="presParOf" srcId="{1C2CA224-473D-45BC-AFBD-403318B7695C}" destId="{0F104D92-0678-4AC5-AA3A-8C0882396930}" srcOrd="1" destOrd="0" presId="urn:microsoft.com/office/officeart/2005/8/layout/orgChart1"/>
    <dgm:cxn modelId="{D663D8E8-229C-404E-8218-8B85CC727869}" type="presParOf" srcId="{1C2CA224-473D-45BC-AFBD-403318B7695C}" destId="{84093D4C-CE94-44B5-AC56-EE012D499D81}" srcOrd="2" destOrd="0" presId="urn:microsoft.com/office/officeart/2005/8/layout/orgChart1"/>
    <dgm:cxn modelId="{EC04FC8F-37AD-4750-B48B-20D5A5928CB9}" type="presParOf" srcId="{91F698BB-C485-4CA5-A0DD-D4D1E6682713}" destId="{4F76C365-5C84-4604-9AA6-F65F1BFC8FB1}" srcOrd="2" destOrd="0" presId="urn:microsoft.com/office/officeart/2005/8/layout/orgChart1"/>
    <dgm:cxn modelId="{25A82078-D3C2-4131-AC5F-95CA9231E617}" type="presParOf" srcId="{7D82BCFC-CDF9-49B5-A563-845AD2FC213B}" destId="{2D1E36CF-D584-4B1C-BFE7-BC9AFEE29D44}" srcOrd="2" destOrd="0" presId="urn:microsoft.com/office/officeart/2005/8/layout/orgChart1"/>
    <dgm:cxn modelId="{A372AA1B-A316-4E45-8E49-FB49C258387B}" type="presParOf" srcId="{E24152BA-776A-4C54-93D2-AC6DE1FF8C67}" destId="{9CB81700-3E6B-4D50-B72C-B70B1FBE2D9B}" srcOrd="2" destOrd="0" presId="urn:microsoft.com/office/officeart/2005/8/layout/orgChart1"/>
    <dgm:cxn modelId="{BCD003CF-7375-4985-8B0A-DAD2885CB463}" type="presParOf" srcId="{1E5D00A0-A225-473A-80D1-29187743F4E3}" destId="{38194C65-29B2-4501-82F0-DC9897F3E53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5498A0-57A3-49A9-99FE-6E90545E1E19}" type="doc">
      <dgm:prSet loTypeId="urn:microsoft.com/office/officeart/2005/8/layout/orgChart1" loCatId="hierarchy" qsTypeId="urn:microsoft.com/office/officeart/2005/8/quickstyle/3d7" qsCatId="3D" csTypeId="urn:microsoft.com/office/officeart/2005/8/colors/accent1_2" csCatId="accent1" phldr="1"/>
      <dgm:spPr/>
      <dgm:t>
        <a:bodyPr/>
        <a:lstStyle/>
        <a:p>
          <a:endParaRPr lang="bn-BD"/>
        </a:p>
      </dgm:t>
    </dgm:pt>
    <dgm:pt modelId="{1C6181BA-602D-4BA7-9C95-C867185D48C8}">
      <dgm:prSet phldrT="[Text]" custT="1"/>
      <dgm:spPr/>
      <dgm:t>
        <a:bodyPr/>
        <a:lstStyle/>
        <a:p>
          <a:r>
            <a:rPr lang="bn-BD" altLang="en-US" sz="2800" dirty="0" smtClean="0">
              <a:latin typeface="Nikosh" panose="02000000000000000000" pitchFamily="2" charset="0"/>
              <a:cs typeface="Nikosh" panose="02000000000000000000" pitchFamily="2" charset="0"/>
            </a:rPr>
            <a:t>দুর্যোগ ব্যবস্থাপনা ও ত্রাণ মন্ত্রণালয়</a:t>
          </a:r>
          <a:endParaRPr lang="bn-BD" sz="2800" dirty="0">
            <a:latin typeface="Nikosh" panose="02000000000000000000" pitchFamily="2" charset="0"/>
            <a:cs typeface="Nikosh" panose="02000000000000000000" pitchFamily="2" charset="0"/>
          </a:endParaRPr>
        </a:p>
      </dgm:t>
    </dgm:pt>
    <dgm:pt modelId="{36789C15-C313-4692-A37F-8F800CE8326D}" type="parTrans" cxnId="{57FDECFE-EBF7-4AB0-8081-F77B9760B3D2}">
      <dgm:prSet/>
      <dgm:spPr/>
      <dgm:t>
        <a:bodyPr/>
        <a:lstStyle/>
        <a:p>
          <a:endParaRPr lang="bn-BD"/>
        </a:p>
      </dgm:t>
    </dgm:pt>
    <dgm:pt modelId="{24329993-362C-4C76-AA8B-D5906B20CC4E}" type="sibTrans" cxnId="{57FDECFE-EBF7-4AB0-8081-F77B9760B3D2}">
      <dgm:prSet/>
      <dgm:spPr/>
      <dgm:t>
        <a:bodyPr/>
        <a:lstStyle/>
        <a:p>
          <a:endParaRPr lang="bn-BD"/>
        </a:p>
      </dgm:t>
    </dgm:pt>
    <dgm:pt modelId="{A8F281E9-C5A6-400F-8216-BA59FF768A45}">
      <dgm:prSet phldrT="[Text]" custT="1"/>
      <dgm:spPr/>
      <dgm:t>
        <a:bodyPr/>
        <a:lstStyle/>
        <a:p>
          <a:r>
            <a:rPr lang="bn-BD" altLang="en-US" sz="2400" dirty="0" smtClean="0">
              <a:latin typeface="Nikosh" panose="02000000000000000000" pitchFamily="2" charset="0"/>
              <a:cs typeface="Nikosh" panose="02000000000000000000" pitchFamily="2" charset="0"/>
            </a:rPr>
            <a:t>দুর্যোগ ব্যবস্থাপনা অধিদপ্তর</a:t>
          </a:r>
          <a:endParaRPr lang="bn-BD" sz="2400" dirty="0">
            <a:latin typeface="Nikosh" panose="02000000000000000000" pitchFamily="2" charset="0"/>
            <a:cs typeface="Nikosh" panose="02000000000000000000" pitchFamily="2" charset="0"/>
          </a:endParaRPr>
        </a:p>
      </dgm:t>
    </dgm:pt>
    <dgm:pt modelId="{8821B5D6-9296-48E0-9B76-1AD1474F5B72}" type="parTrans" cxnId="{533DB4A9-AD01-4EFE-B159-506FE0DC8E0C}">
      <dgm:prSet/>
      <dgm:spPr/>
      <dgm:t>
        <a:bodyPr/>
        <a:lstStyle/>
        <a:p>
          <a:endParaRPr lang="bn-BD"/>
        </a:p>
      </dgm:t>
    </dgm:pt>
    <dgm:pt modelId="{709BF1E8-140F-4C49-A70A-BF34A7F300B4}" type="sibTrans" cxnId="{533DB4A9-AD01-4EFE-B159-506FE0DC8E0C}">
      <dgm:prSet/>
      <dgm:spPr/>
      <dgm:t>
        <a:bodyPr/>
        <a:lstStyle/>
        <a:p>
          <a:endParaRPr lang="bn-BD"/>
        </a:p>
      </dgm:t>
    </dgm:pt>
    <dgm:pt modelId="{56556205-539D-40EE-AAC1-9E1FF27E31A1}">
      <dgm:prSet phldrT="[Text]" custT="1"/>
      <dgm:spPr/>
      <dgm:t>
        <a:bodyPr/>
        <a:lstStyle/>
        <a:p>
          <a:r>
            <a:rPr lang="bn-BD" altLang="en-US" sz="2400" dirty="0" smtClean="0">
              <a:latin typeface="Nikosh" panose="02000000000000000000" pitchFamily="2" charset="0"/>
              <a:cs typeface="Nikosh" panose="02000000000000000000" pitchFamily="2" charset="0"/>
            </a:rPr>
            <a:t>সমন্বিত দুর্যোগ ব্যবস্থাপনা কর্মসূচি (সিডিএমপি)</a:t>
          </a:r>
          <a:endParaRPr lang="bn-BD" sz="2400" dirty="0">
            <a:latin typeface="Nikosh" panose="02000000000000000000" pitchFamily="2" charset="0"/>
            <a:cs typeface="Nikosh" panose="02000000000000000000" pitchFamily="2" charset="0"/>
          </a:endParaRPr>
        </a:p>
      </dgm:t>
    </dgm:pt>
    <dgm:pt modelId="{CC7B77AA-373C-4B86-9B7F-0B3EA769DC9F}" type="parTrans" cxnId="{046B2EEF-E38C-4379-95BF-56A5A85EA0D5}">
      <dgm:prSet/>
      <dgm:spPr/>
      <dgm:t>
        <a:bodyPr/>
        <a:lstStyle/>
        <a:p>
          <a:endParaRPr lang="bn-BD"/>
        </a:p>
      </dgm:t>
    </dgm:pt>
    <dgm:pt modelId="{D4CB4B8F-80A2-47DB-9FFE-F049843E8F7A}" type="sibTrans" cxnId="{046B2EEF-E38C-4379-95BF-56A5A85EA0D5}">
      <dgm:prSet/>
      <dgm:spPr/>
      <dgm:t>
        <a:bodyPr/>
        <a:lstStyle/>
        <a:p>
          <a:endParaRPr lang="bn-BD"/>
        </a:p>
      </dgm:t>
    </dgm:pt>
    <dgm:pt modelId="{26DE7D31-0352-4520-9630-0EA8630A1133}">
      <dgm:prSet phldrT="[Text]" custT="1"/>
      <dgm:spPr/>
      <dgm:t>
        <a:bodyPr/>
        <a:lstStyle/>
        <a:p>
          <a:r>
            <a:rPr lang="bn-BD" altLang="en-US" sz="2400" dirty="0" smtClean="0">
              <a:latin typeface="Nikosh" panose="02000000000000000000" pitchFamily="2" charset="0"/>
              <a:cs typeface="Nikosh" panose="02000000000000000000" pitchFamily="2" charset="0"/>
            </a:rPr>
            <a:t>ঘূর্ণিঝড় প্রস্তুতি কর্মসূচি (সিপিপি)</a:t>
          </a:r>
          <a:endParaRPr lang="bn-BD" sz="2400" dirty="0">
            <a:latin typeface="Nikosh" panose="02000000000000000000" pitchFamily="2" charset="0"/>
            <a:cs typeface="Nikosh" panose="02000000000000000000" pitchFamily="2" charset="0"/>
          </a:endParaRPr>
        </a:p>
      </dgm:t>
    </dgm:pt>
    <dgm:pt modelId="{370AFBCA-179A-4E2E-99A1-14A1C2A14929}" type="parTrans" cxnId="{36BB954F-7B11-4614-B6A3-6074A5C390BD}">
      <dgm:prSet/>
      <dgm:spPr/>
      <dgm:t>
        <a:bodyPr/>
        <a:lstStyle/>
        <a:p>
          <a:endParaRPr lang="bn-BD"/>
        </a:p>
      </dgm:t>
    </dgm:pt>
    <dgm:pt modelId="{6039B623-A1BA-4A5E-B0EB-D5D842B6EBF2}" type="sibTrans" cxnId="{36BB954F-7B11-4614-B6A3-6074A5C390BD}">
      <dgm:prSet/>
      <dgm:spPr/>
      <dgm:t>
        <a:bodyPr/>
        <a:lstStyle/>
        <a:p>
          <a:endParaRPr lang="bn-BD"/>
        </a:p>
      </dgm:t>
    </dgm:pt>
    <dgm:pt modelId="{0C42DCDE-C48A-4E74-B8BA-EE6AB0D34289}">
      <dgm:prSet custT="1"/>
      <dgm:spPr/>
      <dgm:t>
        <a:bodyPr/>
        <a:lstStyle/>
        <a:p>
          <a:r>
            <a:rPr lang="bn-BD" altLang="en-US" sz="2400" dirty="0" smtClean="0">
              <a:latin typeface="Nikosh" panose="02000000000000000000" pitchFamily="2" charset="0"/>
              <a:cs typeface="Nikosh" panose="02000000000000000000" pitchFamily="2" charset="0"/>
            </a:rPr>
            <a:t>শরণার্থী প্রত্যাবাসন কমিশনার অফিস</a:t>
          </a:r>
          <a:endParaRPr lang="bn-BD" sz="2400" dirty="0">
            <a:latin typeface="Nikosh" panose="02000000000000000000" pitchFamily="2" charset="0"/>
            <a:cs typeface="Nikosh" panose="02000000000000000000" pitchFamily="2" charset="0"/>
          </a:endParaRPr>
        </a:p>
      </dgm:t>
    </dgm:pt>
    <dgm:pt modelId="{B26AB141-9E4A-48D3-96B2-7A2B899F5595}" type="parTrans" cxnId="{5E0A566A-1B0C-4ADE-B48F-5751403C69FE}">
      <dgm:prSet/>
      <dgm:spPr/>
      <dgm:t>
        <a:bodyPr/>
        <a:lstStyle/>
        <a:p>
          <a:endParaRPr lang="bn-BD"/>
        </a:p>
      </dgm:t>
    </dgm:pt>
    <dgm:pt modelId="{7E5430B5-5F22-4561-BA69-3EE8210E8117}" type="sibTrans" cxnId="{5E0A566A-1B0C-4ADE-B48F-5751403C69FE}">
      <dgm:prSet/>
      <dgm:spPr/>
      <dgm:t>
        <a:bodyPr/>
        <a:lstStyle/>
        <a:p>
          <a:endParaRPr lang="bn-BD"/>
        </a:p>
      </dgm:t>
    </dgm:pt>
    <dgm:pt modelId="{18A44CB1-C626-480E-AF11-F6D7EA6B85D3}" type="pres">
      <dgm:prSet presAssocID="{E85498A0-57A3-49A9-99FE-6E90545E1E19}" presName="hierChild1" presStyleCnt="0">
        <dgm:presLayoutVars>
          <dgm:orgChart val="1"/>
          <dgm:chPref val="1"/>
          <dgm:dir/>
          <dgm:animOne val="branch"/>
          <dgm:animLvl val="lvl"/>
          <dgm:resizeHandles/>
        </dgm:presLayoutVars>
      </dgm:prSet>
      <dgm:spPr/>
      <dgm:t>
        <a:bodyPr/>
        <a:lstStyle/>
        <a:p>
          <a:endParaRPr lang="en-US"/>
        </a:p>
      </dgm:t>
    </dgm:pt>
    <dgm:pt modelId="{51AA4179-B481-4BE2-ACCC-AE5525C72FF2}" type="pres">
      <dgm:prSet presAssocID="{1C6181BA-602D-4BA7-9C95-C867185D48C8}" presName="hierRoot1" presStyleCnt="0">
        <dgm:presLayoutVars>
          <dgm:hierBranch val="init"/>
        </dgm:presLayoutVars>
      </dgm:prSet>
      <dgm:spPr/>
    </dgm:pt>
    <dgm:pt modelId="{6C85D95C-454A-4A73-BF8C-5A2117E4E201}" type="pres">
      <dgm:prSet presAssocID="{1C6181BA-602D-4BA7-9C95-C867185D48C8}" presName="rootComposite1" presStyleCnt="0"/>
      <dgm:spPr/>
    </dgm:pt>
    <dgm:pt modelId="{1B6E1066-75D1-4D96-8DB3-3A89D789C848}" type="pres">
      <dgm:prSet presAssocID="{1C6181BA-602D-4BA7-9C95-C867185D48C8}" presName="rootText1" presStyleLbl="node0" presStyleIdx="0" presStyleCnt="1" custScaleX="188762" custLinFactNeighborX="13210">
        <dgm:presLayoutVars>
          <dgm:chPref val="3"/>
        </dgm:presLayoutVars>
      </dgm:prSet>
      <dgm:spPr/>
      <dgm:t>
        <a:bodyPr/>
        <a:lstStyle/>
        <a:p>
          <a:endParaRPr lang="bn-BD"/>
        </a:p>
      </dgm:t>
    </dgm:pt>
    <dgm:pt modelId="{55FC9D55-2294-4F0E-85A0-1E7C0412020C}" type="pres">
      <dgm:prSet presAssocID="{1C6181BA-602D-4BA7-9C95-C867185D48C8}" presName="rootConnector1" presStyleLbl="node1" presStyleIdx="0" presStyleCnt="0"/>
      <dgm:spPr/>
      <dgm:t>
        <a:bodyPr/>
        <a:lstStyle/>
        <a:p>
          <a:endParaRPr lang="en-US"/>
        </a:p>
      </dgm:t>
    </dgm:pt>
    <dgm:pt modelId="{00CABFE4-71DA-4923-864C-F2D6715DA0A3}" type="pres">
      <dgm:prSet presAssocID="{1C6181BA-602D-4BA7-9C95-C867185D48C8}" presName="hierChild2" presStyleCnt="0"/>
      <dgm:spPr/>
    </dgm:pt>
    <dgm:pt modelId="{7006A422-79D0-454A-AF4C-BDDDD2F8D118}" type="pres">
      <dgm:prSet presAssocID="{8821B5D6-9296-48E0-9B76-1AD1474F5B72}" presName="Name37" presStyleLbl="parChTrans1D2" presStyleIdx="0" presStyleCnt="4"/>
      <dgm:spPr/>
      <dgm:t>
        <a:bodyPr/>
        <a:lstStyle/>
        <a:p>
          <a:endParaRPr lang="en-US"/>
        </a:p>
      </dgm:t>
    </dgm:pt>
    <dgm:pt modelId="{21C73BE0-F73A-458B-8D57-A79DFE213F39}" type="pres">
      <dgm:prSet presAssocID="{A8F281E9-C5A6-400F-8216-BA59FF768A45}" presName="hierRoot2" presStyleCnt="0">
        <dgm:presLayoutVars>
          <dgm:hierBranch val="init"/>
        </dgm:presLayoutVars>
      </dgm:prSet>
      <dgm:spPr/>
    </dgm:pt>
    <dgm:pt modelId="{6053577C-88A5-4CA8-B96E-06C79E6A9A4D}" type="pres">
      <dgm:prSet presAssocID="{A8F281E9-C5A6-400F-8216-BA59FF768A45}" presName="rootComposite" presStyleCnt="0"/>
      <dgm:spPr/>
    </dgm:pt>
    <dgm:pt modelId="{D9380ECA-E7B6-4886-A4C1-FC08C7E26844}" type="pres">
      <dgm:prSet presAssocID="{A8F281E9-C5A6-400F-8216-BA59FF768A45}" presName="rootText" presStyleLbl="node2" presStyleIdx="0" presStyleCnt="4">
        <dgm:presLayoutVars>
          <dgm:chPref val="3"/>
        </dgm:presLayoutVars>
      </dgm:prSet>
      <dgm:spPr/>
      <dgm:t>
        <a:bodyPr/>
        <a:lstStyle/>
        <a:p>
          <a:endParaRPr lang="bn-BD"/>
        </a:p>
      </dgm:t>
    </dgm:pt>
    <dgm:pt modelId="{5C0BECF3-BF1F-45E9-A46C-64A5929F4198}" type="pres">
      <dgm:prSet presAssocID="{A8F281E9-C5A6-400F-8216-BA59FF768A45}" presName="rootConnector" presStyleLbl="node2" presStyleIdx="0" presStyleCnt="4"/>
      <dgm:spPr/>
      <dgm:t>
        <a:bodyPr/>
        <a:lstStyle/>
        <a:p>
          <a:endParaRPr lang="en-US"/>
        </a:p>
      </dgm:t>
    </dgm:pt>
    <dgm:pt modelId="{E9703903-05B5-4704-9805-AB336F3E6317}" type="pres">
      <dgm:prSet presAssocID="{A8F281E9-C5A6-400F-8216-BA59FF768A45}" presName="hierChild4" presStyleCnt="0"/>
      <dgm:spPr/>
    </dgm:pt>
    <dgm:pt modelId="{DABC84E3-27F2-4F75-AA6F-3DE3A612DB7B}" type="pres">
      <dgm:prSet presAssocID="{A8F281E9-C5A6-400F-8216-BA59FF768A45}" presName="hierChild5" presStyleCnt="0"/>
      <dgm:spPr/>
    </dgm:pt>
    <dgm:pt modelId="{D9CA1D1F-AED2-49DD-9EFD-81A0731F7FA3}" type="pres">
      <dgm:prSet presAssocID="{CC7B77AA-373C-4B86-9B7F-0B3EA769DC9F}" presName="Name37" presStyleLbl="parChTrans1D2" presStyleIdx="1" presStyleCnt="4"/>
      <dgm:spPr/>
      <dgm:t>
        <a:bodyPr/>
        <a:lstStyle/>
        <a:p>
          <a:endParaRPr lang="en-US"/>
        </a:p>
      </dgm:t>
    </dgm:pt>
    <dgm:pt modelId="{1138A8E0-DBFB-4FDB-AA28-CC3D8991A47B}" type="pres">
      <dgm:prSet presAssocID="{56556205-539D-40EE-AAC1-9E1FF27E31A1}" presName="hierRoot2" presStyleCnt="0">
        <dgm:presLayoutVars>
          <dgm:hierBranch val="init"/>
        </dgm:presLayoutVars>
      </dgm:prSet>
      <dgm:spPr/>
    </dgm:pt>
    <dgm:pt modelId="{B4EAD096-2053-4E93-A227-0CC6519D5959}" type="pres">
      <dgm:prSet presAssocID="{56556205-539D-40EE-AAC1-9E1FF27E31A1}" presName="rootComposite" presStyleCnt="0"/>
      <dgm:spPr/>
    </dgm:pt>
    <dgm:pt modelId="{E10BB6A8-0CCE-4A88-B1B6-3576ED7FAE76}" type="pres">
      <dgm:prSet presAssocID="{56556205-539D-40EE-AAC1-9E1FF27E31A1}" presName="rootText" presStyleLbl="node2" presStyleIdx="1" presStyleCnt="4">
        <dgm:presLayoutVars>
          <dgm:chPref val="3"/>
        </dgm:presLayoutVars>
      </dgm:prSet>
      <dgm:spPr/>
      <dgm:t>
        <a:bodyPr/>
        <a:lstStyle/>
        <a:p>
          <a:endParaRPr lang="bn-BD"/>
        </a:p>
      </dgm:t>
    </dgm:pt>
    <dgm:pt modelId="{9330C4EF-70E8-4BAA-A53F-32E3AF8FDB65}" type="pres">
      <dgm:prSet presAssocID="{56556205-539D-40EE-AAC1-9E1FF27E31A1}" presName="rootConnector" presStyleLbl="node2" presStyleIdx="1" presStyleCnt="4"/>
      <dgm:spPr/>
      <dgm:t>
        <a:bodyPr/>
        <a:lstStyle/>
        <a:p>
          <a:endParaRPr lang="en-US"/>
        </a:p>
      </dgm:t>
    </dgm:pt>
    <dgm:pt modelId="{43570E0E-744E-4B6B-9502-846E8ED16C1D}" type="pres">
      <dgm:prSet presAssocID="{56556205-539D-40EE-AAC1-9E1FF27E31A1}" presName="hierChild4" presStyleCnt="0"/>
      <dgm:spPr/>
    </dgm:pt>
    <dgm:pt modelId="{0C5B94DF-B2C4-4A27-A2F6-8226A6122919}" type="pres">
      <dgm:prSet presAssocID="{56556205-539D-40EE-AAC1-9E1FF27E31A1}" presName="hierChild5" presStyleCnt="0"/>
      <dgm:spPr/>
    </dgm:pt>
    <dgm:pt modelId="{4194806A-6B95-40F1-9C97-08A5D10D68BB}" type="pres">
      <dgm:prSet presAssocID="{370AFBCA-179A-4E2E-99A1-14A1C2A14929}" presName="Name37" presStyleLbl="parChTrans1D2" presStyleIdx="2" presStyleCnt="4"/>
      <dgm:spPr/>
      <dgm:t>
        <a:bodyPr/>
        <a:lstStyle/>
        <a:p>
          <a:endParaRPr lang="en-US"/>
        </a:p>
      </dgm:t>
    </dgm:pt>
    <dgm:pt modelId="{DFF8049C-21D5-4BC7-BB39-89FE486ABD35}" type="pres">
      <dgm:prSet presAssocID="{26DE7D31-0352-4520-9630-0EA8630A1133}" presName="hierRoot2" presStyleCnt="0">
        <dgm:presLayoutVars>
          <dgm:hierBranch val="init"/>
        </dgm:presLayoutVars>
      </dgm:prSet>
      <dgm:spPr/>
    </dgm:pt>
    <dgm:pt modelId="{B3619632-9036-4ECB-AF07-A5D0AEE02EC4}" type="pres">
      <dgm:prSet presAssocID="{26DE7D31-0352-4520-9630-0EA8630A1133}" presName="rootComposite" presStyleCnt="0"/>
      <dgm:spPr/>
    </dgm:pt>
    <dgm:pt modelId="{960EAE94-E7D3-4819-876D-DE884692E9DF}" type="pres">
      <dgm:prSet presAssocID="{26DE7D31-0352-4520-9630-0EA8630A1133}" presName="rootText" presStyleLbl="node2" presStyleIdx="2" presStyleCnt="4">
        <dgm:presLayoutVars>
          <dgm:chPref val="3"/>
        </dgm:presLayoutVars>
      </dgm:prSet>
      <dgm:spPr/>
      <dgm:t>
        <a:bodyPr/>
        <a:lstStyle/>
        <a:p>
          <a:endParaRPr lang="bn-BD"/>
        </a:p>
      </dgm:t>
    </dgm:pt>
    <dgm:pt modelId="{99CE0375-80BF-4E5E-B14C-9792E2001DC5}" type="pres">
      <dgm:prSet presAssocID="{26DE7D31-0352-4520-9630-0EA8630A1133}" presName="rootConnector" presStyleLbl="node2" presStyleIdx="2" presStyleCnt="4"/>
      <dgm:spPr/>
      <dgm:t>
        <a:bodyPr/>
        <a:lstStyle/>
        <a:p>
          <a:endParaRPr lang="en-US"/>
        </a:p>
      </dgm:t>
    </dgm:pt>
    <dgm:pt modelId="{764BCC95-D497-4B86-9139-BD2E048D21DA}" type="pres">
      <dgm:prSet presAssocID="{26DE7D31-0352-4520-9630-0EA8630A1133}" presName="hierChild4" presStyleCnt="0"/>
      <dgm:spPr/>
    </dgm:pt>
    <dgm:pt modelId="{EA8BF3CD-4C2C-4A2F-BC94-2643D4DE2B06}" type="pres">
      <dgm:prSet presAssocID="{26DE7D31-0352-4520-9630-0EA8630A1133}" presName="hierChild5" presStyleCnt="0"/>
      <dgm:spPr/>
    </dgm:pt>
    <dgm:pt modelId="{DB85CB65-3D4E-456F-8B97-A10DF41ABBF3}" type="pres">
      <dgm:prSet presAssocID="{B26AB141-9E4A-48D3-96B2-7A2B899F5595}" presName="Name37" presStyleLbl="parChTrans1D2" presStyleIdx="3" presStyleCnt="4"/>
      <dgm:spPr/>
      <dgm:t>
        <a:bodyPr/>
        <a:lstStyle/>
        <a:p>
          <a:endParaRPr lang="en-US"/>
        </a:p>
      </dgm:t>
    </dgm:pt>
    <dgm:pt modelId="{B7F9683C-D8B9-4DB4-9500-B4CA12933161}" type="pres">
      <dgm:prSet presAssocID="{0C42DCDE-C48A-4E74-B8BA-EE6AB0D34289}" presName="hierRoot2" presStyleCnt="0">
        <dgm:presLayoutVars>
          <dgm:hierBranch val="init"/>
        </dgm:presLayoutVars>
      </dgm:prSet>
      <dgm:spPr/>
    </dgm:pt>
    <dgm:pt modelId="{B47DD4AA-5580-4C9A-880F-BFDBF647877B}" type="pres">
      <dgm:prSet presAssocID="{0C42DCDE-C48A-4E74-B8BA-EE6AB0D34289}" presName="rootComposite" presStyleCnt="0"/>
      <dgm:spPr/>
    </dgm:pt>
    <dgm:pt modelId="{5E2501C2-DF23-4738-9060-F531D9066FCC}" type="pres">
      <dgm:prSet presAssocID="{0C42DCDE-C48A-4E74-B8BA-EE6AB0D34289}" presName="rootText" presStyleLbl="node2" presStyleIdx="3" presStyleCnt="4">
        <dgm:presLayoutVars>
          <dgm:chPref val="3"/>
        </dgm:presLayoutVars>
      </dgm:prSet>
      <dgm:spPr/>
      <dgm:t>
        <a:bodyPr/>
        <a:lstStyle/>
        <a:p>
          <a:endParaRPr lang="bn-BD"/>
        </a:p>
      </dgm:t>
    </dgm:pt>
    <dgm:pt modelId="{1D585981-B2D3-45AB-8038-D1BD8C8A4576}" type="pres">
      <dgm:prSet presAssocID="{0C42DCDE-C48A-4E74-B8BA-EE6AB0D34289}" presName="rootConnector" presStyleLbl="node2" presStyleIdx="3" presStyleCnt="4"/>
      <dgm:spPr/>
      <dgm:t>
        <a:bodyPr/>
        <a:lstStyle/>
        <a:p>
          <a:endParaRPr lang="en-US"/>
        </a:p>
      </dgm:t>
    </dgm:pt>
    <dgm:pt modelId="{3FD7D526-55B5-4D8D-9EEC-F6873B874DD7}" type="pres">
      <dgm:prSet presAssocID="{0C42DCDE-C48A-4E74-B8BA-EE6AB0D34289}" presName="hierChild4" presStyleCnt="0"/>
      <dgm:spPr/>
    </dgm:pt>
    <dgm:pt modelId="{61E9F662-44F1-4287-B31A-9E04C6381205}" type="pres">
      <dgm:prSet presAssocID="{0C42DCDE-C48A-4E74-B8BA-EE6AB0D34289}" presName="hierChild5" presStyleCnt="0"/>
      <dgm:spPr/>
    </dgm:pt>
    <dgm:pt modelId="{ABD555DA-A4A7-4976-88A3-5FC889177D3F}" type="pres">
      <dgm:prSet presAssocID="{1C6181BA-602D-4BA7-9C95-C867185D48C8}" presName="hierChild3" presStyleCnt="0"/>
      <dgm:spPr/>
    </dgm:pt>
  </dgm:ptLst>
  <dgm:cxnLst>
    <dgm:cxn modelId="{C01C0172-E852-41D3-9BEA-2E1B432C9FFB}" type="presOf" srcId="{1C6181BA-602D-4BA7-9C95-C867185D48C8}" destId="{1B6E1066-75D1-4D96-8DB3-3A89D789C848}" srcOrd="0" destOrd="0" presId="urn:microsoft.com/office/officeart/2005/8/layout/orgChart1"/>
    <dgm:cxn modelId="{C9A65946-87AF-4A8A-8C75-BB2D994D58E4}" type="presOf" srcId="{0C42DCDE-C48A-4E74-B8BA-EE6AB0D34289}" destId="{5E2501C2-DF23-4738-9060-F531D9066FCC}" srcOrd="0" destOrd="0" presId="urn:microsoft.com/office/officeart/2005/8/layout/orgChart1"/>
    <dgm:cxn modelId="{37543065-C816-4EBD-9EEE-B40782808242}" type="presOf" srcId="{56556205-539D-40EE-AAC1-9E1FF27E31A1}" destId="{9330C4EF-70E8-4BAA-A53F-32E3AF8FDB65}" srcOrd="1" destOrd="0" presId="urn:microsoft.com/office/officeart/2005/8/layout/orgChart1"/>
    <dgm:cxn modelId="{524A3444-A123-4FC5-A02D-C012F1E5C689}" type="presOf" srcId="{370AFBCA-179A-4E2E-99A1-14A1C2A14929}" destId="{4194806A-6B95-40F1-9C97-08A5D10D68BB}" srcOrd="0" destOrd="0" presId="urn:microsoft.com/office/officeart/2005/8/layout/orgChart1"/>
    <dgm:cxn modelId="{57FDECFE-EBF7-4AB0-8081-F77B9760B3D2}" srcId="{E85498A0-57A3-49A9-99FE-6E90545E1E19}" destId="{1C6181BA-602D-4BA7-9C95-C867185D48C8}" srcOrd="0" destOrd="0" parTransId="{36789C15-C313-4692-A37F-8F800CE8326D}" sibTransId="{24329993-362C-4C76-AA8B-D5906B20CC4E}"/>
    <dgm:cxn modelId="{D6EB53B2-58D6-4F07-8E94-0BFB68E70B48}" type="presOf" srcId="{CC7B77AA-373C-4B86-9B7F-0B3EA769DC9F}" destId="{D9CA1D1F-AED2-49DD-9EFD-81A0731F7FA3}" srcOrd="0" destOrd="0" presId="urn:microsoft.com/office/officeart/2005/8/layout/orgChart1"/>
    <dgm:cxn modelId="{962D2E64-C35D-40DC-B9DB-FA613D08C59B}" type="presOf" srcId="{E85498A0-57A3-49A9-99FE-6E90545E1E19}" destId="{18A44CB1-C626-480E-AF11-F6D7EA6B85D3}" srcOrd="0" destOrd="0" presId="urn:microsoft.com/office/officeart/2005/8/layout/orgChart1"/>
    <dgm:cxn modelId="{55979403-0518-474D-BDC7-E5493CD157DA}" type="presOf" srcId="{A8F281E9-C5A6-400F-8216-BA59FF768A45}" destId="{5C0BECF3-BF1F-45E9-A46C-64A5929F4198}" srcOrd="1" destOrd="0" presId="urn:microsoft.com/office/officeart/2005/8/layout/orgChart1"/>
    <dgm:cxn modelId="{5F646EA3-3101-4CC8-9FB4-1D30B04165C8}" type="presOf" srcId="{26DE7D31-0352-4520-9630-0EA8630A1133}" destId="{960EAE94-E7D3-4819-876D-DE884692E9DF}" srcOrd="0" destOrd="0" presId="urn:microsoft.com/office/officeart/2005/8/layout/orgChart1"/>
    <dgm:cxn modelId="{C9F098D1-6E75-4429-AAD2-279960692F52}" type="presOf" srcId="{8821B5D6-9296-48E0-9B76-1AD1474F5B72}" destId="{7006A422-79D0-454A-AF4C-BDDDD2F8D118}" srcOrd="0" destOrd="0" presId="urn:microsoft.com/office/officeart/2005/8/layout/orgChart1"/>
    <dgm:cxn modelId="{046B2EEF-E38C-4379-95BF-56A5A85EA0D5}" srcId="{1C6181BA-602D-4BA7-9C95-C867185D48C8}" destId="{56556205-539D-40EE-AAC1-9E1FF27E31A1}" srcOrd="1" destOrd="0" parTransId="{CC7B77AA-373C-4B86-9B7F-0B3EA769DC9F}" sibTransId="{D4CB4B8F-80A2-47DB-9FFE-F049843E8F7A}"/>
    <dgm:cxn modelId="{7F713117-7E94-4434-A965-1368D3DA60BB}" type="presOf" srcId="{56556205-539D-40EE-AAC1-9E1FF27E31A1}" destId="{E10BB6A8-0CCE-4A88-B1B6-3576ED7FAE76}" srcOrd="0" destOrd="0" presId="urn:microsoft.com/office/officeart/2005/8/layout/orgChart1"/>
    <dgm:cxn modelId="{80578E5E-42EC-4D3B-8AA3-9ACA75F3FF65}" type="presOf" srcId="{0C42DCDE-C48A-4E74-B8BA-EE6AB0D34289}" destId="{1D585981-B2D3-45AB-8038-D1BD8C8A4576}" srcOrd="1" destOrd="0" presId="urn:microsoft.com/office/officeart/2005/8/layout/orgChart1"/>
    <dgm:cxn modelId="{5E0A566A-1B0C-4ADE-B48F-5751403C69FE}" srcId="{1C6181BA-602D-4BA7-9C95-C867185D48C8}" destId="{0C42DCDE-C48A-4E74-B8BA-EE6AB0D34289}" srcOrd="3" destOrd="0" parTransId="{B26AB141-9E4A-48D3-96B2-7A2B899F5595}" sibTransId="{7E5430B5-5F22-4561-BA69-3EE8210E8117}"/>
    <dgm:cxn modelId="{4F778357-D55E-4B59-96BB-6B605BC07509}" type="presOf" srcId="{26DE7D31-0352-4520-9630-0EA8630A1133}" destId="{99CE0375-80BF-4E5E-B14C-9792E2001DC5}" srcOrd="1" destOrd="0" presId="urn:microsoft.com/office/officeart/2005/8/layout/orgChart1"/>
    <dgm:cxn modelId="{3A7EECE7-EBD0-4ADE-9113-7D2E7E272862}" type="presOf" srcId="{B26AB141-9E4A-48D3-96B2-7A2B899F5595}" destId="{DB85CB65-3D4E-456F-8B97-A10DF41ABBF3}" srcOrd="0" destOrd="0" presId="urn:microsoft.com/office/officeart/2005/8/layout/orgChart1"/>
    <dgm:cxn modelId="{533DB4A9-AD01-4EFE-B159-506FE0DC8E0C}" srcId="{1C6181BA-602D-4BA7-9C95-C867185D48C8}" destId="{A8F281E9-C5A6-400F-8216-BA59FF768A45}" srcOrd="0" destOrd="0" parTransId="{8821B5D6-9296-48E0-9B76-1AD1474F5B72}" sibTransId="{709BF1E8-140F-4C49-A70A-BF34A7F300B4}"/>
    <dgm:cxn modelId="{36BB954F-7B11-4614-B6A3-6074A5C390BD}" srcId="{1C6181BA-602D-4BA7-9C95-C867185D48C8}" destId="{26DE7D31-0352-4520-9630-0EA8630A1133}" srcOrd="2" destOrd="0" parTransId="{370AFBCA-179A-4E2E-99A1-14A1C2A14929}" sibTransId="{6039B623-A1BA-4A5E-B0EB-D5D842B6EBF2}"/>
    <dgm:cxn modelId="{D0D64FA1-AA29-47AF-BA7B-C7EACCA1F20B}" type="presOf" srcId="{1C6181BA-602D-4BA7-9C95-C867185D48C8}" destId="{55FC9D55-2294-4F0E-85A0-1E7C0412020C}" srcOrd="1" destOrd="0" presId="urn:microsoft.com/office/officeart/2005/8/layout/orgChart1"/>
    <dgm:cxn modelId="{61317470-44FD-4E15-A2B8-98D18446D75C}" type="presOf" srcId="{A8F281E9-C5A6-400F-8216-BA59FF768A45}" destId="{D9380ECA-E7B6-4886-A4C1-FC08C7E26844}" srcOrd="0" destOrd="0" presId="urn:microsoft.com/office/officeart/2005/8/layout/orgChart1"/>
    <dgm:cxn modelId="{1549E589-BAD7-4B87-82E4-EB2ECBFD915B}" type="presParOf" srcId="{18A44CB1-C626-480E-AF11-F6D7EA6B85D3}" destId="{51AA4179-B481-4BE2-ACCC-AE5525C72FF2}" srcOrd="0" destOrd="0" presId="urn:microsoft.com/office/officeart/2005/8/layout/orgChart1"/>
    <dgm:cxn modelId="{60CF90D2-78AA-41F8-A4FB-23BDBE5F5D36}" type="presParOf" srcId="{51AA4179-B481-4BE2-ACCC-AE5525C72FF2}" destId="{6C85D95C-454A-4A73-BF8C-5A2117E4E201}" srcOrd="0" destOrd="0" presId="urn:microsoft.com/office/officeart/2005/8/layout/orgChart1"/>
    <dgm:cxn modelId="{024BD572-128C-42D0-BC2B-173E3C63C8B9}" type="presParOf" srcId="{6C85D95C-454A-4A73-BF8C-5A2117E4E201}" destId="{1B6E1066-75D1-4D96-8DB3-3A89D789C848}" srcOrd="0" destOrd="0" presId="urn:microsoft.com/office/officeart/2005/8/layout/orgChart1"/>
    <dgm:cxn modelId="{E32321B5-5FEF-4252-84B1-F0C5CE187F01}" type="presParOf" srcId="{6C85D95C-454A-4A73-BF8C-5A2117E4E201}" destId="{55FC9D55-2294-4F0E-85A0-1E7C0412020C}" srcOrd="1" destOrd="0" presId="urn:microsoft.com/office/officeart/2005/8/layout/orgChart1"/>
    <dgm:cxn modelId="{6D286347-BE3A-4D13-BF17-B0F0A8DD594A}" type="presParOf" srcId="{51AA4179-B481-4BE2-ACCC-AE5525C72FF2}" destId="{00CABFE4-71DA-4923-864C-F2D6715DA0A3}" srcOrd="1" destOrd="0" presId="urn:microsoft.com/office/officeart/2005/8/layout/orgChart1"/>
    <dgm:cxn modelId="{6936FE52-AF09-4F89-91A2-4E4C18998C54}" type="presParOf" srcId="{00CABFE4-71DA-4923-864C-F2D6715DA0A3}" destId="{7006A422-79D0-454A-AF4C-BDDDD2F8D118}" srcOrd="0" destOrd="0" presId="urn:microsoft.com/office/officeart/2005/8/layout/orgChart1"/>
    <dgm:cxn modelId="{2A4D4CD2-EF80-4336-83FF-FF6B59E300AB}" type="presParOf" srcId="{00CABFE4-71DA-4923-864C-F2D6715DA0A3}" destId="{21C73BE0-F73A-458B-8D57-A79DFE213F39}" srcOrd="1" destOrd="0" presId="urn:microsoft.com/office/officeart/2005/8/layout/orgChart1"/>
    <dgm:cxn modelId="{499E9AF7-8942-47F5-B94E-7250DC0DC1EB}" type="presParOf" srcId="{21C73BE0-F73A-458B-8D57-A79DFE213F39}" destId="{6053577C-88A5-4CA8-B96E-06C79E6A9A4D}" srcOrd="0" destOrd="0" presId="urn:microsoft.com/office/officeart/2005/8/layout/orgChart1"/>
    <dgm:cxn modelId="{BA811317-649B-44CF-8990-16548F0ACA55}" type="presParOf" srcId="{6053577C-88A5-4CA8-B96E-06C79E6A9A4D}" destId="{D9380ECA-E7B6-4886-A4C1-FC08C7E26844}" srcOrd="0" destOrd="0" presId="urn:microsoft.com/office/officeart/2005/8/layout/orgChart1"/>
    <dgm:cxn modelId="{FBF700C1-E20F-4D88-B726-407704BAF239}" type="presParOf" srcId="{6053577C-88A5-4CA8-B96E-06C79E6A9A4D}" destId="{5C0BECF3-BF1F-45E9-A46C-64A5929F4198}" srcOrd="1" destOrd="0" presId="urn:microsoft.com/office/officeart/2005/8/layout/orgChart1"/>
    <dgm:cxn modelId="{0C6BA6E8-1F42-4BA6-A148-618E9718B23B}" type="presParOf" srcId="{21C73BE0-F73A-458B-8D57-A79DFE213F39}" destId="{E9703903-05B5-4704-9805-AB336F3E6317}" srcOrd="1" destOrd="0" presId="urn:microsoft.com/office/officeart/2005/8/layout/orgChart1"/>
    <dgm:cxn modelId="{5DED6C29-4833-4274-AE92-049D373E436C}" type="presParOf" srcId="{21C73BE0-F73A-458B-8D57-A79DFE213F39}" destId="{DABC84E3-27F2-4F75-AA6F-3DE3A612DB7B}" srcOrd="2" destOrd="0" presId="urn:microsoft.com/office/officeart/2005/8/layout/orgChart1"/>
    <dgm:cxn modelId="{9782673C-BBF8-4FE1-86E5-B84045D8A54A}" type="presParOf" srcId="{00CABFE4-71DA-4923-864C-F2D6715DA0A3}" destId="{D9CA1D1F-AED2-49DD-9EFD-81A0731F7FA3}" srcOrd="2" destOrd="0" presId="urn:microsoft.com/office/officeart/2005/8/layout/orgChart1"/>
    <dgm:cxn modelId="{1E8D41AF-C40A-4BF1-9AB9-56A7C03B7A20}" type="presParOf" srcId="{00CABFE4-71DA-4923-864C-F2D6715DA0A3}" destId="{1138A8E0-DBFB-4FDB-AA28-CC3D8991A47B}" srcOrd="3" destOrd="0" presId="urn:microsoft.com/office/officeart/2005/8/layout/orgChart1"/>
    <dgm:cxn modelId="{3ECAAB71-60A1-4E68-B9EC-B6D609DE45B1}" type="presParOf" srcId="{1138A8E0-DBFB-4FDB-AA28-CC3D8991A47B}" destId="{B4EAD096-2053-4E93-A227-0CC6519D5959}" srcOrd="0" destOrd="0" presId="urn:microsoft.com/office/officeart/2005/8/layout/orgChart1"/>
    <dgm:cxn modelId="{A4D2F823-3970-48E4-8383-16587F7F12F7}" type="presParOf" srcId="{B4EAD096-2053-4E93-A227-0CC6519D5959}" destId="{E10BB6A8-0CCE-4A88-B1B6-3576ED7FAE76}" srcOrd="0" destOrd="0" presId="urn:microsoft.com/office/officeart/2005/8/layout/orgChart1"/>
    <dgm:cxn modelId="{9CA22750-2F7A-41C9-899B-43024F13FE86}" type="presParOf" srcId="{B4EAD096-2053-4E93-A227-0CC6519D5959}" destId="{9330C4EF-70E8-4BAA-A53F-32E3AF8FDB65}" srcOrd="1" destOrd="0" presId="urn:microsoft.com/office/officeart/2005/8/layout/orgChart1"/>
    <dgm:cxn modelId="{C370E3B6-575C-4C2F-BD11-914EC802F139}" type="presParOf" srcId="{1138A8E0-DBFB-4FDB-AA28-CC3D8991A47B}" destId="{43570E0E-744E-4B6B-9502-846E8ED16C1D}" srcOrd="1" destOrd="0" presId="urn:microsoft.com/office/officeart/2005/8/layout/orgChart1"/>
    <dgm:cxn modelId="{5C968623-2221-4457-9C8F-5850C7BDE6A2}" type="presParOf" srcId="{1138A8E0-DBFB-4FDB-AA28-CC3D8991A47B}" destId="{0C5B94DF-B2C4-4A27-A2F6-8226A6122919}" srcOrd="2" destOrd="0" presId="urn:microsoft.com/office/officeart/2005/8/layout/orgChart1"/>
    <dgm:cxn modelId="{2A8505F4-BE66-40AA-B3D8-EE1E41BCFD87}" type="presParOf" srcId="{00CABFE4-71DA-4923-864C-F2D6715DA0A3}" destId="{4194806A-6B95-40F1-9C97-08A5D10D68BB}" srcOrd="4" destOrd="0" presId="urn:microsoft.com/office/officeart/2005/8/layout/orgChart1"/>
    <dgm:cxn modelId="{93D91746-39F0-43E7-872E-E80960AAC771}" type="presParOf" srcId="{00CABFE4-71DA-4923-864C-F2D6715DA0A3}" destId="{DFF8049C-21D5-4BC7-BB39-89FE486ABD35}" srcOrd="5" destOrd="0" presId="urn:microsoft.com/office/officeart/2005/8/layout/orgChart1"/>
    <dgm:cxn modelId="{12B8EB99-E6E4-4533-8144-0F12E3AF9802}" type="presParOf" srcId="{DFF8049C-21D5-4BC7-BB39-89FE486ABD35}" destId="{B3619632-9036-4ECB-AF07-A5D0AEE02EC4}" srcOrd="0" destOrd="0" presId="urn:microsoft.com/office/officeart/2005/8/layout/orgChart1"/>
    <dgm:cxn modelId="{1CADFF65-5A4A-4988-A6C8-F40EA7DA1495}" type="presParOf" srcId="{B3619632-9036-4ECB-AF07-A5D0AEE02EC4}" destId="{960EAE94-E7D3-4819-876D-DE884692E9DF}" srcOrd="0" destOrd="0" presId="urn:microsoft.com/office/officeart/2005/8/layout/orgChart1"/>
    <dgm:cxn modelId="{295EEE72-E01D-4AEE-8CD4-D2C659C9097C}" type="presParOf" srcId="{B3619632-9036-4ECB-AF07-A5D0AEE02EC4}" destId="{99CE0375-80BF-4E5E-B14C-9792E2001DC5}" srcOrd="1" destOrd="0" presId="urn:microsoft.com/office/officeart/2005/8/layout/orgChart1"/>
    <dgm:cxn modelId="{DEA2BAA1-1642-4313-BC98-C33C83A05413}" type="presParOf" srcId="{DFF8049C-21D5-4BC7-BB39-89FE486ABD35}" destId="{764BCC95-D497-4B86-9139-BD2E048D21DA}" srcOrd="1" destOrd="0" presId="urn:microsoft.com/office/officeart/2005/8/layout/orgChart1"/>
    <dgm:cxn modelId="{5AC9D8C3-EF70-4DE1-93A7-BD7094D51B53}" type="presParOf" srcId="{DFF8049C-21D5-4BC7-BB39-89FE486ABD35}" destId="{EA8BF3CD-4C2C-4A2F-BC94-2643D4DE2B06}" srcOrd="2" destOrd="0" presId="urn:microsoft.com/office/officeart/2005/8/layout/orgChart1"/>
    <dgm:cxn modelId="{A88BDB99-E4F5-4D44-8AB2-EAE4E9E58F3C}" type="presParOf" srcId="{00CABFE4-71DA-4923-864C-F2D6715DA0A3}" destId="{DB85CB65-3D4E-456F-8B97-A10DF41ABBF3}" srcOrd="6" destOrd="0" presId="urn:microsoft.com/office/officeart/2005/8/layout/orgChart1"/>
    <dgm:cxn modelId="{312F6DF9-1817-4688-98EF-5BBF35D6A4F4}" type="presParOf" srcId="{00CABFE4-71DA-4923-864C-F2D6715DA0A3}" destId="{B7F9683C-D8B9-4DB4-9500-B4CA12933161}" srcOrd="7" destOrd="0" presId="urn:microsoft.com/office/officeart/2005/8/layout/orgChart1"/>
    <dgm:cxn modelId="{8C69DF79-AFAF-47B1-9D33-AD781F5D338C}" type="presParOf" srcId="{B7F9683C-D8B9-4DB4-9500-B4CA12933161}" destId="{B47DD4AA-5580-4C9A-880F-BFDBF647877B}" srcOrd="0" destOrd="0" presId="urn:microsoft.com/office/officeart/2005/8/layout/orgChart1"/>
    <dgm:cxn modelId="{AB59A379-53D0-4FEF-B142-0EEA294B8E57}" type="presParOf" srcId="{B47DD4AA-5580-4C9A-880F-BFDBF647877B}" destId="{5E2501C2-DF23-4738-9060-F531D9066FCC}" srcOrd="0" destOrd="0" presId="urn:microsoft.com/office/officeart/2005/8/layout/orgChart1"/>
    <dgm:cxn modelId="{59E93EB4-71C8-48AE-82FA-6359CF7FA751}" type="presParOf" srcId="{B47DD4AA-5580-4C9A-880F-BFDBF647877B}" destId="{1D585981-B2D3-45AB-8038-D1BD8C8A4576}" srcOrd="1" destOrd="0" presId="urn:microsoft.com/office/officeart/2005/8/layout/orgChart1"/>
    <dgm:cxn modelId="{2263E635-DCC3-4E18-A225-413F1424AC7E}" type="presParOf" srcId="{B7F9683C-D8B9-4DB4-9500-B4CA12933161}" destId="{3FD7D526-55B5-4D8D-9EEC-F6873B874DD7}" srcOrd="1" destOrd="0" presId="urn:microsoft.com/office/officeart/2005/8/layout/orgChart1"/>
    <dgm:cxn modelId="{03B217D9-B4D1-497E-98FC-B081103BE127}" type="presParOf" srcId="{B7F9683C-D8B9-4DB4-9500-B4CA12933161}" destId="{61E9F662-44F1-4287-B31A-9E04C6381205}" srcOrd="2" destOrd="0" presId="urn:microsoft.com/office/officeart/2005/8/layout/orgChart1"/>
    <dgm:cxn modelId="{3360F94B-444F-4CBF-9C3F-06D03BF9469D}" type="presParOf" srcId="{51AA4179-B481-4BE2-ACCC-AE5525C72FF2}" destId="{ABD555DA-A4A7-4976-88A3-5FC889177D3F}"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304FDC-F21A-400E-9D3D-C6154BA66B63}">
      <dsp:nvSpPr>
        <dsp:cNvPr id="0" name=""/>
        <dsp:cNvSpPr/>
      </dsp:nvSpPr>
      <dsp:spPr>
        <a:xfrm>
          <a:off x="10646904" y="3500141"/>
          <a:ext cx="351365" cy="297550"/>
        </a:xfrm>
        <a:custGeom>
          <a:avLst/>
          <a:gdLst/>
          <a:ahLst/>
          <a:cxnLst/>
          <a:rect l="0" t="0" r="0" b="0"/>
          <a:pathLst>
            <a:path>
              <a:moveTo>
                <a:pt x="0" y="0"/>
              </a:moveTo>
              <a:lnTo>
                <a:pt x="0" y="148775"/>
              </a:lnTo>
              <a:lnTo>
                <a:pt x="351365" y="148775"/>
              </a:lnTo>
              <a:lnTo>
                <a:pt x="351365" y="2975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124345-3838-4566-BBDE-A307C8A0DC16}">
      <dsp:nvSpPr>
        <dsp:cNvPr id="0" name=""/>
        <dsp:cNvSpPr/>
      </dsp:nvSpPr>
      <dsp:spPr>
        <a:xfrm>
          <a:off x="8717045" y="4255686"/>
          <a:ext cx="212536" cy="800507"/>
        </a:xfrm>
        <a:custGeom>
          <a:avLst/>
          <a:gdLst/>
          <a:ahLst/>
          <a:cxnLst/>
          <a:rect l="0" t="0" r="0" b="0"/>
          <a:pathLst>
            <a:path>
              <a:moveTo>
                <a:pt x="0" y="0"/>
              </a:moveTo>
              <a:lnTo>
                <a:pt x="0" y="800507"/>
              </a:lnTo>
              <a:lnTo>
                <a:pt x="212536" y="8005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F1409C-5E01-45A3-AA29-E446E0D1E7F5}">
      <dsp:nvSpPr>
        <dsp:cNvPr id="0" name=""/>
        <dsp:cNvSpPr/>
      </dsp:nvSpPr>
      <dsp:spPr>
        <a:xfrm>
          <a:off x="9283809" y="3500141"/>
          <a:ext cx="1363094" cy="297550"/>
        </a:xfrm>
        <a:custGeom>
          <a:avLst/>
          <a:gdLst/>
          <a:ahLst/>
          <a:cxnLst/>
          <a:rect l="0" t="0" r="0" b="0"/>
          <a:pathLst>
            <a:path>
              <a:moveTo>
                <a:pt x="1363094" y="0"/>
              </a:moveTo>
              <a:lnTo>
                <a:pt x="1363094" y="148775"/>
              </a:lnTo>
              <a:lnTo>
                <a:pt x="0" y="148775"/>
              </a:lnTo>
              <a:lnTo>
                <a:pt x="0" y="2975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25A947-5D79-4674-8E24-AA50A7120B3A}">
      <dsp:nvSpPr>
        <dsp:cNvPr id="0" name=""/>
        <dsp:cNvSpPr/>
      </dsp:nvSpPr>
      <dsp:spPr>
        <a:xfrm>
          <a:off x="10601184" y="2613531"/>
          <a:ext cx="91440" cy="297550"/>
        </a:xfrm>
        <a:custGeom>
          <a:avLst/>
          <a:gdLst/>
          <a:ahLst/>
          <a:cxnLst/>
          <a:rect l="0" t="0" r="0" b="0"/>
          <a:pathLst>
            <a:path>
              <a:moveTo>
                <a:pt x="47732" y="0"/>
              </a:moveTo>
              <a:lnTo>
                <a:pt x="47732" y="148775"/>
              </a:lnTo>
              <a:lnTo>
                <a:pt x="45720" y="148775"/>
              </a:lnTo>
              <a:lnTo>
                <a:pt x="45720" y="2975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BA0B8F-A7D0-400B-9333-30BC4AA9E74F}">
      <dsp:nvSpPr>
        <dsp:cNvPr id="0" name=""/>
        <dsp:cNvSpPr/>
      </dsp:nvSpPr>
      <dsp:spPr>
        <a:xfrm>
          <a:off x="6283504" y="1750223"/>
          <a:ext cx="4365411" cy="297550"/>
        </a:xfrm>
        <a:custGeom>
          <a:avLst/>
          <a:gdLst/>
          <a:ahLst/>
          <a:cxnLst/>
          <a:rect l="0" t="0" r="0" b="0"/>
          <a:pathLst>
            <a:path>
              <a:moveTo>
                <a:pt x="0" y="0"/>
              </a:moveTo>
              <a:lnTo>
                <a:pt x="0" y="148775"/>
              </a:lnTo>
              <a:lnTo>
                <a:pt x="4365411" y="148775"/>
              </a:lnTo>
              <a:lnTo>
                <a:pt x="4365411" y="2975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4CA9D0-9F58-45A2-9589-EEDB289DA7E4}">
      <dsp:nvSpPr>
        <dsp:cNvPr id="0" name=""/>
        <dsp:cNvSpPr/>
      </dsp:nvSpPr>
      <dsp:spPr>
        <a:xfrm>
          <a:off x="5656734" y="1750223"/>
          <a:ext cx="626769" cy="1021095"/>
        </a:xfrm>
        <a:custGeom>
          <a:avLst/>
          <a:gdLst/>
          <a:ahLst/>
          <a:cxnLst/>
          <a:rect l="0" t="0" r="0" b="0"/>
          <a:pathLst>
            <a:path>
              <a:moveTo>
                <a:pt x="626769" y="0"/>
              </a:moveTo>
              <a:lnTo>
                <a:pt x="626769" y="872320"/>
              </a:lnTo>
              <a:lnTo>
                <a:pt x="0" y="872320"/>
              </a:lnTo>
              <a:lnTo>
                <a:pt x="0" y="10210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3EBE3E-6F86-4B40-9329-8EB1E2CAEFDF}">
      <dsp:nvSpPr>
        <dsp:cNvPr id="0" name=""/>
        <dsp:cNvSpPr/>
      </dsp:nvSpPr>
      <dsp:spPr>
        <a:xfrm>
          <a:off x="8292826" y="3107260"/>
          <a:ext cx="91440" cy="1193023"/>
        </a:xfrm>
        <a:custGeom>
          <a:avLst/>
          <a:gdLst/>
          <a:ahLst/>
          <a:cxnLst/>
          <a:rect l="0" t="0" r="0" b="0"/>
          <a:pathLst>
            <a:path>
              <a:moveTo>
                <a:pt x="102623" y="0"/>
              </a:moveTo>
              <a:lnTo>
                <a:pt x="102623" y="1193023"/>
              </a:lnTo>
              <a:lnTo>
                <a:pt x="45720" y="11930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5C44A6-04B6-49EE-8581-95A600C78AE5}">
      <dsp:nvSpPr>
        <dsp:cNvPr id="0" name=""/>
        <dsp:cNvSpPr/>
      </dsp:nvSpPr>
      <dsp:spPr>
        <a:xfrm>
          <a:off x="8652859" y="2414158"/>
          <a:ext cx="309353" cy="423783"/>
        </a:xfrm>
        <a:custGeom>
          <a:avLst/>
          <a:gdLst/>
          <a:ahLst/>
          <a:cxnLst/>
          <a:rect l="0" t="0" r="0" b="0"/>
          <a:pathLst>
            <a:path>
              <a:moveTo>
                <a:pt x="0" y="0"/>
              </a:moveTo>
              <a:lnTo>
                <a:pt x="0" y="275007"/>
              </a:lnTo>
              <a:lnTo>
                <a:pt x="309353" y="275007"/>
              </a:lnTo>
              <a:lnTo>
                <a:pt x="309353" y="423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9CB9AE-265A-4C2C-BFCF-BAD6EAFE6866}">
      <dsp:nvSpPr>
        <dsp:cNvPr id="0" name=""/>
        <dsp:cNvSpPr/>
      </dsp:nvSpPr>
      <dsp:spPr>
        <a:xfrm>
          <a:off x="6660444" y="3160522"/>
          <a:ext cx="150504" cy="875564"/>
        </a:xfrm>
        <a:custGeom>
          <a:avLst/>
          <a:gdLst/>
          <a:ahLst/>
          <a:cxnLst/>
          <a:rect l="0" t="0" r="0" b="0"/>
          <a:pathLst>
            <a:path>
              <a:moveTo>
                <a:pt x="150504" y="0"/>
              </a:moveTo>
              <a:lnTo>
                <a:pt x="150504" y="875564"/>
              </a:lnTo>
              <a:lnTo>
                <a:pt x="0" y="8755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D1D112-CC16-4E05-9EF3-247A2CEFA623}">
      <dsp:nvSpPr>
        <dsp:cNvPr id="0" name=""/>
        <dsp:cNvSpPr/>
      </dsp:nvSpPr>
      <dsp:spPr>
        <a:xfrm>
          <a:off x="7377712" y="2414158"/>
          <a:ext cx="1275147" cy="427169"/>
        </a:xfrm>
        <a:custGeom>
          <a:avLst/>
          <a:gdLst/>
          <a:ahLst/>
          <a:cxnLst/>
          <a:rect l="0" t="0" r="0" b="0"/>
          <a:pathLst>
            <a:path>
              <a:moveTo>
                <a:pt x="1275147" y="0"/>
              </a:moveTo>
              <a:lnTo>
                <a:pt x="1275147" y="278394"/>
              </a:lnTo>
              <a:lnTo>
                <a:pt x="0" y="278394"/>
              </a:lnTo>
              <a:lnTo>
                <a:pt x="0" y="4271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2A6DD6-BF37-4F18-9F37-41EF3F9629CC}">
      <dsp:nvSpPr>
        <dsp:cNvPr id="0" name=""/>
        <dsp:cNvSpPr/>
      </dsp:nvSpPr>
      <dsp:spPr>
        <a:xfrm>
          <a:off x="6283504" y="1750223"/>
          <a:ext cx="2369355" cy="378598"/>
        </a:xfrm>
        <a:custGeom>
          <a:avLst/>
          <a:gdLst/>
          <a:ahLst/>
          <a:cxnLst/>
          <a:rect l="0" t="0" r="0" b="0"/>
          <a:pathLst>
            <a:path>
              <a:moveTo>
                <a:pt x="0" y="0"/>
              </a:moveTo>
              <a:lnTo>
                <a:pt x="0" y="229822"/>
              </a:lnTo>
              <a:lnTo>
                <a:pt x="2369355" y="229822"/>
              </a:lnTo>
              <a:lnTo>
                <a:pt x="2369355" y="3785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28F368-DD31-447F-BCD6-3036F44859A2}">
      <dsp:nvSpPr>
        <dsp:cNvPr id="0" name=""/>
        <dsp:cNvSpPr/>
      </dsp:nvSpPr>
      <dsp:spPr>
        <a:xfrm>
          <a:off x="3570113" y="3479567"/>
          <a:ext cx="91440" cy="553395"/>
        </a:xfrm>
        <a:custGeom>
          <a:avLst/>
          <a:gdLst/>
          <a:ahLst/>
          <a:cxnLst/>
          <a:rect l="0" t="0" r="0" b="0"/>
          <a:pathLst>
            <a:path>
              <a:moveTo>
                <a:pt x="45720" y="0"/>
              </a:moveTo>
              <a:lnTo>
                <a:pt x="45720" y="553395"/>
              </a:lnTo>
              <a:lnTo>
                <a:pt x="117698" y="5533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E9B493-B1A5-4FB8-9517-97A87BA0CC4F}">
      <dsp:nvSpPr>
        <dsp:cNvPr id="0" name=""/>
        <dsp:cNvSpPr/>
      </dsp:nvSpPr>
      <dsp:spPr>
        <a:xfrm>
          <a:off x="2425969" y="2668012"/>
          <a:ext cx="1756627" cy="297550"/>
        </a:xfrm>
        <a:custGeom>
          <a:avLst/>
          <a:gdLst/>
          <a:ahLst/>
          <a:cxnLst/>
          <a:rect l="0" t="0" r="0" b="0"/>
          <a:pathLst>
            <a:path>
              <a:moveTo>
                <a:pt x="0" y="0"/>
              </a:moveTo>
              <a:lnTo>
                <a:pt x="0" y="148775"/>
              </a:lnTo>
              <a:lnTo>
                <a:pt x="1756627" y="148775"/>
              </a:lnTo>
              <a:lnTo>
                <a:pt x="1756627" y="2975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96ECC4-80F7-4452-BE69-F1DE8ECC5FF3}">
      <dsp:nvSpPr>
        <dsp:cNvPr id="0" name=""/>
        <dsp:cNvSpPr/>
      </dsp:nvSpPr>
      <dsp:spPr>
        <a:xfrm>
          <a:off x="1813486" y="3314533"/>
          <a:ext cx="91440" cy="924859"/>
        </a:xfrm>
        <a:custGeom>
          <a:avLst/>
          <a:gdLst/>
          <a:ahLst/>
          <a:cxnLst/>
          <a:rect l="0" t="0" r="0" b="0"/>
          <a:pathLst>
            <a:path>
              <a:moveTo>
                <a:pt x="45720" y="0"/>
              </a:moveTo>
              <a:lnTo>
                <a:pt x="45720" y="924859"/>
              </a:lnTo>
              <a:lnTo>
                <a:pt x="131754" y="92485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3F0F35-111E-4E62-8A11-7C08A7D851A6}">
      <dsp:nvSpPr>
        <dsp:cNvPr id="0" name=""/>
        <dsp:cNvSpPr/>
      </dsp:nvSpPr>
      <dsp:spPr>
        <a:xfrm>
          <a:off x="2380249" y="2668012"/>
          <a:ext cx="91440" cy="297550"/>
        </a:xfrm>
        <a:custGeom>
          <a:avLst/>
          <a:gdLst/>
          <a:ahLst/>
          <a:cxnLst/>
          <a:rect l="0" t="0" r="0" b="0"/>
          <a:pathLst>
            <a:path>
              <a:moveTo>
                <a:pt x="45720" y="0"/>
              </a:moveTo>
              <a:lnTo>
                <a:pt x="45720" y="2975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4F2C8F-611B-4D09-B3F1-84793EC165F9}">
      <dsp:nvSpPr>
        <dsp:cNvPr id="0" name=""/>
        <dsp:cNvSpPr/>
      </dsp:nvSpPr>
      <dsp:spPr>
        <a:xfrm>
          <a:off x="144746" y="3293754"/>
          <a:ext cx="128201" cy="654487"/>
        </a:xfrm>
        <a:custGeom>
          <a:avLst/>
          <a:gdLst/>
          <a:ahLst/>
          <a:cxnLst/>
          <a:rect l="0" t="0" r="0" b="0"/>
          <a:pathLst>
            <a:path>
              <a:moveTo>
                <a:pt x="0" y="0"/>
              </a:moveTo>
              <a:lnTo>
                <a:pt x="0" y="654487"/>
              </a:lnTo>
              <a:lnTo>
                <a:pt x="128201" y="6544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3DE6FC-5402-4259-B7AC-F9751F826EB9}">
      <dsp:nvSpPr>
        <dsp:cNvPr id="0" name=""/>
        <dsp:cNvSpPr/>
      </dsp:nvSpPr>
      <dsp:spPr>
        <a:xfrm>
          <a:off x="711509" y="2668012"/>
          <a:ext cx="1714459" cy="297550"/>
        </a:xfrm>
        <a:custGeom>
          <a:avLst/>
          <a:gdLst/>
          <a:ahLst/>
          <a:cxnLst/>
          <a:rect l="0" t="0" r="0" b="0"/>
          <a:pathLst>
            <a:path>
              <a:moveTo>
                <a:pt x="1714459" y="0"/>
              </a:moveTo>
              <a:lnTo>
                <a:pt x="1714459" y="148775"/>
              </a:lnTo>
              <a:lnTo>
                <a:pt x="0" y="148775"/>
              </a:lnTo>
              <a:lnTo>
                <a:pt x="0" y="2975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04FFA9-9394-40BC-8BEA-6E29C7F5C5F4}">
      <dsp:nvSpPr>
        <dsp:cNvPr id="0" name=""/>
        <dsp:cNvSpPr/>
      </dsp:nvSpPr>
      <dsp:spPr>
        <a:xfrm>
          <a:off x="2425969" y="1750223"/>
          <a:ext cx="3857534" cy="297550"/>
        </a:xfrm>
        <a:custGeom>
          <a:avLst/>
          <a:gdLst/>
          <a:ahLst/>
          <a:cxnLst/>
          <a:rect l="0" t="0" r="0" b="0"/>
          <a:pathLst>
            <a:path>
              <a:moveTo>
                <a:pt x="3857534" y="0"/>
              </a:moveTo>
              <a:lnTo>
                <a:pt x="3857534" y="148775"/>
              </a:lnTo>
              <a:lnTo>
                <a:pt x="0" y="148775"/>
              </a:lnTo>
              <a:lnTo>
                <a:pt x="0" y="2975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E4FDA6-5846-4E2A-8BED-24651A8B0391}">
      <dsp:nvSpPr>
        <dsp:cNvPr id="0" name=""/>
        <dsp:cNvSpPr/>
      </dsp:nvSpPr>
      <dsp:spPr>
        <a:xfrm>
          <a:off x="6237784" y="1201263"/>
          <a:ext cx="91440" cy="297550"/>
        </a:xfrm>
        <a:custGeom>
          <a:avLst/>
          <a:gdLst/>
          <a:ahLst/>
          <a:cxnLst/>
          <a:rect l="0" t="0" r="0" b="0"/>
          <a:pathLst>
            <a:path>
              <a:moveTo>
                <a:pt x="45720" y="0"/>
              </a:moveTo>
              <a:lnTo>
                <a:pt x="45720" y="2975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D94F36-2373-4BA3-905B-3C914F9A5F28}">
      <dsp:nvSpPr>
        <dsp:cNvPr id="0" name=""/>
        <dsp:cNvSpPr/>
      </dsp:nvSpPr>
      <dsp:spPr>
        <a:xfrm>
          <a:off x="5575049" y="923534"/>
          <a:ext cx="1416908" cy="277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মাননীয় মন্ত্রী</a:t>
          </a:r>
          <a:endParaRPr lang="bn-BD" sz="1400" kern="1200" dirty="0">
            <a:latin typeface="Nikosh" panose="02000000000000000000" pitchFamily="2" charset="0"/>
            <a:cs typeface="Nikosh" panose="02000000000000000000" pitchFamily="2" charset="0"/>
          </a:endParaRPr>
        </a:p>
      </dsp:txBody>
      <dsp:txXfrm>
        <a:off x="5575049" y="923534"/>
        <a:ext cx="1416908" cy="277728"/>
      </dsp:txXfrm>
    </dsp:sp>
    <dsp:sp modelId="{D58FF12F-7DA1-4D9D-BB60-28C7419064A7}">
      <dsp:nvSpPr>
        <dsp:cNvPr id="0" name=""/>
        <dsp:cNvSpPr/>
      </dsp:nvSpPr>
      <dsp:spPr>
        <a:xfrm>
          <a:off x="5575049" y="1498814"/>
          <a:ext cx="1416908" cy="2514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সচিব</a:t>
          </a:r>
          <a:endParaRPr lang="bn-BD" sz="1400" kern="1200" dirty="0">
            <a:latin typeface="Nikosh" panose="02000000000000000000" pitchFamily="2" charset="0"/>
            <a:cs typeface="Nikosh" panose="02000000000000000000" pitchFamily="2" charset="0"/>
          </a:endParaRPr>
        </a:p>
      </dsp:txBody>
      <dsp:txXfrm>
        <a:off x="5575049" y="1498814"/>
        <a:ext cx="1416908" cy="251409"/>
      </dsp:txXfrm>
    </dsp:sp>
    <dsp:sp modelId="{969F84F1-B8EE-488D-ABC4-6459D17DCAB6}">
      <dsp:nvSpPr>
        <dsp:cNvPr id="0" name=""/>
        <dsp:cNvSpPr/>
      </dsp:nvSpPr>
      <dsp:spPr>
        <a:xfrm>
          <a:off x="1717515" y="2047774"/>
          <a:ext cx="1416908" cy="62023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অতিরিক্ত সচিব (প্রশাসন)</a:t>
          </a:r>
          <a:endParaRPr lang="bn-BD" sz="1400" kern="1200" dirty="0">
            <a:latin typeface="Nikosh" panose="02000000000000000000" pitchFamily="2" charset="0"/>
            <a:cs typeface="Nikosh" panose="02000000000000000000" pitchFamily="2" charset="0"/>
          </a:endParaRPr>
        </a:p>
      </dsp:txBody>
      <dsp:txXfrm>
        <a:off x="1717515" y="2047774"/>
        <a:ext cx="1416908" cy="620237"/>
      </dsp:txXfrm>
    </dsp:sp>
    <dsp:sp modelId="{83782D89-AEE2-41AB-B220-52E0328840B9}">
      <dsp:nvSpPr>
        <dsp:cNvPr id="0" name=""/>
        <dsp:cNvSpPr/>
      </dsp:nvSpPr>
      <dsp:spPr>
        <a:xfrm>
          <a:off x="3055" y="2965562"/>
          <a:ext cx="1416908" cy="328191"/>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উপ সচিব (প্রশাসন)</a:t>
          </a:r>
          <a:endParaRPr lang="bn-BD" sz="1400" kern="1200" dirty="0">
            <a:latin typeface="Nikosh" panose="02000000000000000000" pitchFamily="2" charset="0"/>
            <a:cs typeface="Nikosh" panose="02000000000000000000" pitchFamily="2" charset="0"/>
          </a:endParaRPr>
        </a:p>
      </dsp:txBody>
      <dsp:txXfrm>
        <a:off x="3055" y="2965562"/>
        <a:ext cx="1416908" cy="328191"/>
      </dsp:txXfrm>
    </dsp:sp>
    <dsp:sp modelId="{D23FFD79-A1AF-4065-939E-C3DA101C52AB}">
      <dsp:nvSpPr>
        <dsp:cNvPr id="0" name=""/>
        <dsp:cNvSpPr/>
      </dsp:nvSpPr>
      <dsp:spPr>
        <a:xfrm>
          <a:off x="272948" y="3450755"/>
          <a:ext cx="1416908" cy="994974"/>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 সহঃ সচিব (প্রশাসন)</a:t>
          </a:r>
        </a:p>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 সহঃ সচিব (সেবা)</a:t>
          </a:r>
        </a:p>
      </dsp:txBody>
      <dsp:txXfrm>
        <a:off x="272948" y="3450755"/>
        <a:ext cx="1416908" cy="994974"/>
      </dsp:txXfrm>
    </dsp:sp>
    <dsp:sp modelId="{86E97631-D026-492D-B4CC-DBE1B53A2235}">
      <dsp:nvSpPr>
        <dsp:cNvPr id="0" name=""/>
        <dsp:cNvSpPr/>
      </dsp:nvSpPr>
      <dsp:spPr>
        <a:xfrm>
          <a:off x="1717515" y="2965562"/>
          <a:ext cx="1416908" cy="348970"/>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উপ সচিব (বাজেট)</a:t>
          </a:r>
          <a:endParaRPr lang="bn-BD" sz="1400" kern="1200" dirty="0">
            <a:latin typeface="Nikosh" panose="02000000000000000000" pitchFamily="2" charset="0"/>
            <a:cs typeface="Nikosh" panose="02000000000000000000" pitchFamily="2" charset="0"/>
          </a:endParaRPr>
        </a:p>
      </dsp:txBody>
      <dsp:txXfrm>
        <a:off x="1717515" y="2965562"/>
        <a:ext cx="1416908" cy="348970"/>
      </dsp:txXfrm>
    </dsp:sp>
    <dsp:sp modelId="{74292C42-2065-4CBF-ABE3-044A6D79F5A2}">
      <dsp:nvSpPr>
        <dsp:cNvPr id="0" name=""/>
        <dsp:cNvSpPr/>
      </dsp:nvSpPr>
      <dsp:spPr>
        <a:xfrm>
          <a:off x="1945240" y="3471526"/>
          <a:ext cx="1416908" cy="1535730"/>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 সহঃ সচিব (বাজেট)</a:t>
          </a:r>
        </a:p>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 সহঃ সচিব (সমন্বয় ও সংসদ)</a:t>
          </a:r>
        </a:p>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ফাইন্যান্স এন্ড একাউন্টস অফিসার</a:t>
          </a:r>
          <a:endParaRPr lang="bn-BD" sz="1400" kern="1200" dirty="0">
            <a:latin typeface="Nikosh" panose="02000000000000000000" pitchFamily="2" charset="0"/>
            <a:cs typeface="Nikosh" panose="02000000000000000000" pitchFamily="2" charset="0"/>
          </a:endParaRPr>
        </a:p>
      </dsp:txBody>
      <dsp:txXfrm>
        <a:off x="1945240" y="3471526"/>
        <a:ext cx="1416908" cy="1535730"/>
      </dsp:txXfrm>
    </dsp:sp>
    <dsp:sp modelId="{B0C8DE30-A13B-4115-8C40-FB8A0860E920}">
      <dsp:nvSpPr>
        <dsp:cNvPr id="0" name=""/>
        <dsp:cNvSpPr/>
      </dsp:nvSpPr>
      <dsp:spPr>
        <a:xfrm>
          <a:off x="3474142" y="2965562"/>
          <a:ext cx="1416908" cy="514004"/>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উপপ্রধান  (পরিকল্পনা)</a:t>
          </a:r>
          <a:endParaRPr lang="bn-BD" sz="1400" kern="1200" dirty="0">
            <a:latin typeface="Nikosh" panose="02000000000000000000" pitchFamily="2" charset="0"/>
            <a:cs typeface="Nikosh" panose="02000000000000000000" pitchFamily="2" charset="0"/>
          </a:endParaRPr>
        </a:p>
      </dsp:txBody>
      <dsp:txXfrm>
        <a:off x="3474142" y="2965562"/>
        <a:ext cx="1416908" cy="514004"/>
      </dsp:txXfrm>
    </dsp:sp>
    <dsp:sp modelId="{D9701331-E11D-4AB6-895D-74E259437DCB}">
      <dsp:nvSpPr>
        <dsp:cNvPr id="0" name=""/>
        <dsp:cNvSpPr/>
      </dsp:nvSpPr>
      <dsp:spPr>
        <a:xfrm>
          <a:off x="3687812" y="3678735"/>
          <a:ext cx="1416908" cy="708454"/>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সিনিয়র সহকারী প্রধান (পরিকল্পনা কোষ)</a:t>
          </a:r>
          <a:endParaRPr lang="bn-BD" sz="1400" kern="1200" dirty="0">
            <a:latin typeface="Nikosh" panose="02000000000000000000" pitchFamily="2" charset="0"/>
            <a:cs typeface="Nikosh" panose="02000000000000000000" pitchFamily="2" charset="0"/>
          </a:endParaRPr>
        </a:p>
      </dsp:txBody>
      <dsp:txXfrm>
        <a:off x="3687812" y="3678735"/>
        <a:ext cx="1416908" cy="708454"/>
      </dsp:txXfrm>
    </dsp:sp>
    <dsp:sp modelId="{278E8474-EEEF-4D70-876E-A2BF596F8AA9}">
      <dsp:nvSpPr>
        <dsp:cNvPr id="0" name=""/>
        <dsp:cNvSpPr/>
      </dsp:nvSpPr>
      <dsp:spPr>
        <a:xfrm>
          <a:off x="7944405" y="2128821"/>
          <a:ext cx="1416908" cy="285337"/>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যুগ্ম সচিব (ত্রাণ)</a:t>
          </a:r>
          <a:endParaRPr lang="bn-BD" sz="1400" kern="1200" dirty="0">
            <a:latin typeface="Nikosh" panose="02000000000000000000" pitchFamily="2" charset="0"/>
            <a:cs typeface="Nikosh" panose="02000000000000000000" pitchFamily="2" charset="0"/>
          </a:endParaRPr>
        </a:p>
      </dsp:txBody>
      <dsp:txXfrm>
        <a:off x="7944405" y="2128821"/>
        <a:ext cx="1416908" cy="285337"/>
      </dsp:txXfrm>
    </dsp:sp>
    <dsp:sp modelId="{09A98F22-4C20-4A7B-8A9E-816FF65A83A9}">
      <dsp:nvSpPr>
        <dsp:cNvPr id="0" name=""/>
        <dsp:cNvSpPr/>
      </dsp:nvSpPr>
      <dsp:spPr>
        <a:xfrm>
          <a:off x="6669257" y="2841328"/>
          <a:ext cx="1416908" cy="319194"/>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উপ সচিব (ত্রাণ কর্মসূচি)</a:t>
          </a:r>
          <a:endParaRPr lang="bn-BD" sz="1400" kern="1200" dirty="0">
            <a:latin typeface="Nikosh" panose="02000000000000000000" pitchFamily="2" charset="0"/>
            <a:cs typeface="Nikosh" panose="02000000000000000000" pitchFamily="2" charset="0"/>
          </a:endParaRPr>
        </a:p>
      </dsp:txBody>
      <dsp:txXfrm>
        <a:off x="6669257" y="2841328"/>
        <a:ext cx="1416908" cy="319194"/>
      </dsp:txXfrm>
    </dsp:sp>
    <dsp:sp modelId="{D6F51091-53F8-45B3-9A0E-0AA6AFD8E6C5}">
      <dsp:nvSpPr>
        <dsp:cNvPr id="0" name=""/>
        <dsp:cNvSpPr/>
      </dsp:nvSpPr>
      <dsp:spPr>
        <a:xfrm>
          <a:off x="5243535" y="3554926"/>
          <a:ext cx="1416908" cy="962322"/>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 সহঃ সচিব (ত্রাণ কর্মসূচি-১)</a:t>
          </a:r>
        </a:p>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 সহঃ সচিব (ত্রাণ কর্মসূচি-২)</a:t>
          </a:r>
          <a:endParaRPr lang="bn-BD" sz="1400" kern="1200" dirty="0">
            <a:latin typeface="Nikosh" panose="02000000000000000000" pitchFamily="2" charset="0"/>
            <a:cs typeface="Nikosh" panose="02000000000000000000" pitchFamily="2" charset="0"/>
          </a:endParaRPr>
        </a:p>
      </dsp:txBody>
      <dsp:txXfrm>
        <a:off x="5243535" y="3554926"/>
        <a:ext cx="1416908" cy="962322"/>
      </dsp:txXfrm>
    </dsp:sp>
    <dsp:sp modelId="{B1ACA324-83F9-4312-AFA4-846B501D567B}">
      <dsp:nvSpPr>
        <dsp:cNvPr id="0" name=""/>
        <dsp:cNvSpPr/>
      </dsp:nvSpPr>
      <dsp:spPr>
        <a:xfrm>
          <a:off x="8253758" y="2837941"/>
          <a:ext cx="1416908" cy="269318"/>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উপসচিব (ত্রাণ প্রশাসন)</a:t>
          </a:r>
          <a:endParaRPr lang="bn-BD" sz="1400" kern="1200" dirty="0">
            <a:latin typeface="Nikosh" panose="02000000000000000000" pitchFamily="2" charset="0"/>
            <a:cs typeface="Nikosh" panose="02000000000000000000" pitchFamily="2" charset="0"/>
          </a:endParaRPr>
        </a:p>
      </dsp:txBody>
      <dsp:txXfrm>
        <a:off x="8253758" y="2837941"/>
        <a:ext cx="1416908" cy="269318"/>
      </dsp:txXfrm>
    </dsp:sp>
    <dsp:sp modelId="{56F08732-7702-4E01-92AC-2364839D7901}">
      <dsp:nvSpPr>
        <dsp:cNvPr id="0" name=""/>
        <dsp:cNvSpPr/>
      </dsp:nvSpPr>
      <dsp:spPr>
        <a:xfrm>
          <a:off x="6921637" y="4053578"/>
          <a:ext cx="1416908" cy="493410"/>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 সহঃ সচিব (ত্রাণ প্রশাসন) </a:t>
          </a:r>
        </a:p>
      </dsp:txBody>
      <dsp:txXfrm>
        <a:off x="6921637" y="4053578"/>
        <a:ext cx="1416908" cy="493410"/>
      </dsp:txXfrm>
    </dsp:sp>
    <dsp:sp modelId="{954DE973-4FA7-42E0-B8DD-01514CD4E8FA}">
      <dsp:nvSpPr>
        <dsp:cNvPr id="0" name=""/>
        <dsp:cNvSpPr/>
      </dsp:nvSpPr>
      <dsp:spPr>
        <a:xfrm>
          <a:off x="4948280" y="2771318"/>
          <a:ext cx="1416908" cy="477491"/>
        </a:xfrm>
        <a:prstGeom prst="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উপ সচিব (রোহিঙ্গা সেল)</a:t>
          </a:r>
          <a:endParaRPr lang="bn-BD" sz="1400" kern="1200" dirty="0">
            <a:latin typeface="Nikosh" panose="02000000000000000000" pitchFamily="2" charset="0"/>
            <a:cs typeface="Nikosh" panose="02000000000000000000" pitchFamily="2" charset="0"/>
          </a:endParaRPr>
        </a:p>
      </dsp:txBody>
      <dsp:txXfrm>
        <a:off x="4948280" y="2771318"/>
        <a:ext cx="1416908" cy="477491"/>
      </dsp:txXfrm>
    </dsp:sp>
    <dsp:sp modelId="{9DF4BF67-DDFD-4057-B6C4-3897E6262AC4}">
      <dsp:nvSpPr>
        <dsp:cNvPr id="0" name=""/>
        <dsp:cNvSpPr/>
      </dsp:nvSpPr>
      <dsp:spPr>
        <a:xfrm>
          <a:off x="9940461" y="2047774"/>
          <a:ext cx="1416908" cy="565757"/>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অতিরিক্ত সচিব (দুর্যোগ ব্যবস্থাপনা)</a:t>
          </a:r>
          <a:endParaRPr lang="bn-BD" sz="1400" kern="1200" dirty="0">
            <a:latin typeface="Nikosh" panose="02000000000000000000" pitchFamily="2" charset="0"/>
            <a:cs typeface="Nikosh" panose="02000000000000000000" pitchFamily="2" charset="0"/>
          </a:endParaRPr>
        </a:p>
      </dsp:txBody>
      <dsp:txXfrm>
        <a:off x="9940461" y="2047774"/>
        <a:ext cx="1416908" cy="565757"/>
      </dsp:txXfrm>
    </dsp:sp>
    <dsp:sp modelId="{DBBC8190-7024-4766-B29A-11467710B2E6}">
      <dsp:nvSpPr>
        <dsp:cNvPr id="0" name=""/>
        <dsp:cNvSpPr/>
      </dsp:nvSpPr>
      <dsp:spPr>
        <a:xfrm>
          <a:off x="9938449" y="2911082"/>
          <a:ext cx="1416908" cy="589058"/>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যুগ্ম সচিব (দুর্যোগ ব্যবস্থাপনা)</a:t>
          </a:r>
          <a:endParaRPr lang="bn-BD" sz="1400" kern="1200" dirty="0">
            <a:latin typeface="Nikosh" panose="02000000000000000000" pitchFamily="2" charset="0"/>
            <a:cs typeface="Nikosh" panose="02000000000000000000" pitchFamily="2" charset="0"/>
          </a:endParaRPr>
        </a:p>
      </dsp:txBody>
      <dsp:txXfrm>
        <a:off x="9938449" y="2911082"/>
        <a:ext cx="1416908" cy="589058"/>
      </dsp:txXfrm>
    </dsp:sp>
    <dsp:sp modelId="{D709FDC4-B4CC-4FC5-8687-5634A09D3E39}">
      <dsp:nvSpPr>
        <dsp:cNvPr id="0" name=""/>
        <dsp:cNvSpPr/>
      </dsp:nvSpPr>
      <dsp:spPr>
        <a:xfrm>
          <a:off x="8575354" y="3797692"/>
          <a:ext cx="1416908" cy="457994"/>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উপসচিব (দুর্যোগ ব্যবস্থাপনা কর্মসূচি)</a:t>
          </a:r>
          <a:endParaRPr lang="bn-BD" sz="1400" kern="1200" dirty="0">
            <a:latin typeface="Nikosh" panose="02000000000000000000" pitchFamily="2" charset="0"/>
            <a:cs typeface="Nikosh" panose="02000000000000000000" pitchFamily="2" charset="0"/>
          </a:endParaRPr>
        </a:p>
      </dsp:txBody>
      <dsp:txXfrm>
        <a:off x="8575354" y="3797692"/>
        <a:ext cx="1416908" cy="457994"/>
      </dsp:txXfrm>
    </dsp:sp>
    <dsp:sp modelId="{8E6B4702-BA82-432E-B718-00F6D4CC9C63}">
      <dsp:nvSpPr>
        <dsp:cNvPr id="0" name=""/>
        <dsp:cNvSpPr/>
      </dsp:nvSpPr>
      <dsp:spPr>
        <a:xfrm>
          <a:off x="8929582" y="4553237"/>
          <a:ext cx="1652257" cy="1005913"/>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 সহঃ সচিব (দুব্য-১)</a:t>
          </a:r>
        </a:p>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 সহঃ সচিব (দুব্য-২)</a:t>
          </a:r>
        </a:p>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এনডিআরসিসি</a:t>
          </a:r>
        </a:p>
      </dsp:txBody>
      <dsp:txXfrm>
        <a:off x="8929582" y="4553237"/>
        <a:ext cx="1652257" cy="1005913"/>
      </dsp:txXfrm>
    </dsp:sp>
    <dsp:sp modelId="{BC3C68DE-E33F-47E1-8615-B76EA4B8A503}">
      <dsp:nvSpPr>
        <dsp:cNvPr id="0" name=""/>
        <dsp:cNvSpPr/>
      </dsp:nvSpPr>
      <dsp:spPr>
        <a:xfrm>
          <a:off x="10289814" y="3797692"/>
          <a:ext cx="1416908" cy="448841"/>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উপ সচিব (দুর্যোগ ব্যবস্থাপনা প্রশাসন)</a:t>
          </a:r>
          <a:endParaRPr lang="bn-BD" sz="1400" kern="1200" dirty="0">
            <a:latin typeface="Nikosh" panose="02000000000000000000" pitchFamily="2" charset="0"/>
            <a:cs typeface="Nikosh" panose="02000000000000000000" pitchFamily="2" charset="0"/>
          </a:endParaRPr>
        </a:p>
      </dsp:txBody>
      <dsp:txXfrm>
        <a:off x="10289814" y="3797692"/>
        <a:ext cx="1416908" cy="44884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85CB65-3D4E-456F-8B97-A10DF41ABBF3}">
      <dsp:nvSpPr>
        <dsp:cNvPr id="0" name=""/>
        <dsp:cNvSpPr/>
      </dsp:nvSpPr>
      <dsp:spPr>
        <a:xfrm>
          <a:off x="5755867" y="2143463"/>
          <a:ext cx="3954504" cy="493461"/>
        </a:xfrm>
        <a:custGeom>
          <a:avLst/>
          <a:gdLst/>
          <a:ahLst/>
          <a:cxnLst/>
          <a:rect l="0" t="0" r="0" b="0"/>
          <a:pathLst>
            <a:path>
              <a:moveTo>
                <a:pt x="0" y="0"/>
              </a:moveTo>
              <a:lnTo>
                <a:pt x="0" y="246730"/>
              </a:lnTo>
              <a:lnTo>
                <a:pt x="3954504" y="246730"/>
              </a:lnTo>
              <a:lnTo>
                <a:pt x="3954504" y="493461"/>
              </a:lnTo>
            </a:path>
          </a:pathLst>
        </a:cu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4194806A-6B95-40F1-9C97-08A5D10D68BB}">
      <dsp:nvSpPr>
        <dsp:cNvPr id="0" name=""/>
        <dsp:cNvSpPr/>
      </dsp:nvSpPr>
      <dsp:spPr>
        <a:xfrm>
          <a:off x="5755867" y="2143463"/>
          <a:ext cx="1111227" cy="493461"/>
        </a:xfrm>
        <a:custGeom>
          <a:avLst/>
          <a:gdLst/>
          <a:ahLst/>
          <a:cxnLst/>
          <a:rect l="0" t="0" r="0" b="0"/>
          <a:pathLst>
            <a:path>
              <a:moveTo>
                <a:pt x="0" y="0"/>
              </a:moveTo>
              <a:lnTo>
                <a:pt x="0" y="246730"/>
              </a:lnTo>
              <a:lnTo>
                <a:pt x="1111227" y="246730"/>
              </a:lnTo>
              <a:lnTo>
                <a:pt x="1111227" y="493461"/>
              </a:lnTo>
            </a:path>
          </a:pathLst>
        </a:cu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D9CA1D1F-AED2-49DD-9EFD-81A0731F7FA3}">
      <dsp:nvSpPr>
        <dsp:cNvPr id="0" name=""/>
        <dsp:cNvSpPr/>
      </dsp:nvSpPr>
      <dsp:spPr>
        <a:xfrm>
          <a:off x="4023818" y="2143463"/>
          <a:ext cx="1732049" cy="493461"/>
        </a:xfrm>
        <a:custGeom>
          <a:avLst/>
          <a:gdLst/>
          <a:ahLst/>
          <a:cxnLst/>
          <a:rect l="0" t="0" r="0" b="0"/>
          <a:pathLst>
            <a:path>
              <a:moveTo>
                <a:pt x="1732049" y="0"/>
              </a:moveTo>
              <a:lnTo>
                <a:pt x="1732049" y="246730"/>
              </a:lnTo>
              <a:lnTo>
                <a:pt x="0" y="246730"/>
              </a:lnTo>
              <a:lnTo>
                <a:pt x="0" y="493461"/>
              </a:lnTo>
            </a:path>
          </a:pathLst>
        </a:cu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7006A422-79D0-454A-AF4C-BDDDD2F8D118}">
      <dsp:nvSpPr>
        <dsp:cNvPr id="0" name=""/>
        <dsp:cNvSpPr/>
      </dsp:nvSpPr>
      <dsp:spPr>
        <a:xfrm>
          <a:off x="1180541" y="2143463"/>
          <a:ext cx="4575325" cy="493461"/>
        </a:xfrm>
        <a:custGeom>
          <a:avLst/>
          <a:gdLst/>
          <a:ahLst/>
          <a:cxnLst/>
          <a:rect l="0" t="0" r="0" b="0"/>
          <a:pathLst>
            <a:path>
              <a:moveTo>
                <a:pt x="4575325" y="0"/>
              </a:moveTo>
              <a:lnTo>
                <a:pt x="4575325" y="246730"/>
              </a:lnTo>
              <a:lnTo>
                <a:pt x="0" y="246730"/>
              </a:lnTo>
              <a:lnTo>
                <a:pt x="0" y="493461"/>
              </a:lnTo>
            </a:path>
          </a:pathLst>
        </a:cu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1B6E1066-75D1-4D96-8DB3-3A89D789C848}">
      <dsp:nvSpPr>
        <dsp:cNvPr id="0" name=""/>
        <dsp:cNvSpPr/>
      </dsp:nvSpPr>
      <dsp:spPr>
        <a:xfrm>
          <a:off x="3538087" y="968556"/>
          <a:ext cx="4435558" cy="1174907"/>
        </a:xfrm>
        <a:prstGeom prst="rect">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BD" altLang="en-US" sz="2800" kern="1200" dirty="0" smtClean="0">
              <a:latin typeface="Nikosh" panose="02000000000000000000" pitchFamily="2" charset="0"/>
              <a:cs typeface="Nikosh" panose="02000000000000000000" pitchFamily="2" charset="0"/>
            </a:rPr>
            <a:t>দুর্যোগ ব্যবস্থাপনা ও ত্রাণ মন্ত্রণালয়</a:t>
          </a:r>
          <a:endParaRPr lang="bn-BD" sz="2800" kern="1200" dirty="0">
            <a:latin typeface="Nikosh" panose="02000000000000000000" pitchFamily="2" charset="0"/>
            <a:cs typeface="Nikosh" panose="02000000000000000000" pitchFamily="2" charset="0"/>
          </a:endParaRPr>
        </a:p>
      </dsp:txBody>
      <dsp:txXfrm>
        <a:off x="3538087" y="968556"/>
        <a:ext cx="4435558" cy="1174907"/>
      </dsp:txXfrm>
    </dsp:sp>
    <dsp:sp modelId="{D9380ECA-E7B6-4886-A4C1-FC08C7E26844}">
      <dsp:nvSpPr>
        <dsp:cNvPr id="0" name=""/>
        <dsp:cNvSpPr/>
      </dsp:nvSpPr>
      <dsp:spPr>
        <a:xfrm>
          <a:off x="5633" y="2636925"/>
          <a:ext cx="2349815" cy="1174907"/>
        </a:xfrm>
        <a:prstGeom prst="rect">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BD" altLang="en-US" sz="2400" kern="1200" dirty="0" smtClean="0">
              <a:latin typeface="Nikosh" panose="02000000000000000000" pitchFamily="2" charset="0"/>
              <a:cs typeface="Nikosh" panose="02000000000000000000" pitchFamily="2" charset="0"/>
            </a:rPr>
            <a:t>দুর্যোগ ব্যবস্থাপনা অধিদপ্তর</a:t>
          </a:r>
          <a:endParaRPr lang="bn-BD" sz="2400" kern="1200" dirty="0">
            <a:latin typeface="Nikosh" panose="02000000000000000000" pitchFamily="2" charset="0"/>
            <a:cs typeface="Nikosh" panose="02000000000000000000" pitchFamily="2" charset="0"/>
          </a:endParaRPr>
        </a:p>
      </dsp:txBody>
      <dsp:txXfrm>
        <a:off x="5633" y="2636925"/>
        <a:ext cx="2349815" cy="1174907"/>
      </dsp:txXfrm>
    </dsp:sp>
    <dsp:sp modelId="{E10BB6A8-0CCE-4A88-B1B6-3576ED7FAE76}">
      <dsp:nvSpPr>
        <dsp:cNvPr id="0" name=""/>
        <dsp:cNvSpPr/>
      </dsp:nvSpPr>
      <dsp:spPr>
        <a:xfrm>
          <a:off x="2848910" y="2636925"/>
          <a:ext cx="2349815" cy="1174907"/>
        </a:xfrm>
        <a:prstGeom prst="rect">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BD" altLang="en-US" sz="2400" kern="1200" dirty="0" smtClean="0">
              <a:latin typeface="Nikosh" panose="02000000000000000000" pitchFamily="2" charset="0"/>
              <a:cs typeface="Nikosh" panose="02000000000000000000" pitchFamily="2" charset="0"/>
            </a:rPr>
            <a:t>সমন্বিত দুর্যোগ ব্যবস্থাপনা কর্মসূচি (সিডিএমপি)</a:t>
          </a:r>
          <a:endParaRPr lang="bn-BD" sz="2400" kern="1200" dirty="0">
            <a:latin typeface="Nikosh" panose="02000000000000000000" pitchFamily="2" charset="0"/>
            <a:cs typeface="Nikosh" panose="02000000000000000000" pitchFamily="2" charset="0"/>
          </a:endParaRPr>
        </a:p>
      </dsp:txBody>
      <dsp:txXfrm>
        <a:off x="2848910" y="2636925"/>
        <a:ext cx="2349815" cy="1174907"/>
      </dsp:txXfrm>
    </dsp:sp>
    <dsp:sp modelId="{960EAE94-E7D3-4819-876D-DE884692E9DF}">
      <dsp:nvSpPr>
        <dsp:cNvPr id="0" name=""/>
        <dsp:cNvSpPr/>
      </dsp:nvSpPr>
      <dsp:spPr>
        <a:xfrm>
          <a:off x="5692187" y="2636925"/>
          <a:ext cx="2349815" cy="1174907"/>
        </a:xfrm>
        <a:prstGeom prst="rect">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BD" altLang="en-US" sz="2400" kern="1200" dirty="0" smtClean="0">
              <a:latin typeface="Nikosh" panose="02000000000000000000" pitchFamily="2" charset="0"/>
              <a:cs typeface="Nikosh" panose="02000000000000000000" pitchFamily="2" charset="0"/>
            </a:rPr>
            <a:t>ঘূর্ণিঝড় প্রস্তুতি কর্মসূচি (সিপিপি)</a:t>
          </a:r>
          <a:endParaRPr lang="bn-BD" sz="2400" kern="1200" dirty="0">
            <a:latin typeface="Nikosh" panose="02000000000000000000" pitchFamily="2" charset="0"/>
            <a:cs typeface="Nikosh" panose="02000000000000000000" pitchFamily="2" charset="0"/>
          </a:endParaRPr>
        </a:p>
      </dsp:txBody>
      <dsp:txXfrm>
        <a:off x="5692187" y="2636925"/>
        <a:ext cx="2349815" cy="1174907"/>
      </dsp:txXfrm>
    </dsp:sp>
    <dsp:sp modelId="{5E2501C2-DF23-4738-9060-F531D9066FCC}">
      <dsp:nvSpPr>
        <dsp:cNvPr id="0" name=""/>
        <dsp:cNvSpPr/>
      </dsp:nvSpPr>
      <dsp:spPr>
        <a:xfrm>
          <a:off x="8535463" y="2636925"/>
          <a:ext cx="2349815" cy="1174907"/>
        </a:xfrm>
        <a:prstGeom prst="rect">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BD" altLang="en-US" sz="2400" kern="1200" dirty="0" smtClean="0">
              <a:latin typeface="Nikosh" panose="02000000000000000000" pitchFamily="2" charset="0"/>
              <a:cs typeface="Nikosh" panose="02000000000000000000" pitchFamily="2" charset="0"/>
            </a:rPr>
            <a:t>শরণার্থী প্রত্যাবাসন কমিশনার অফিস</a:t>
          </a:r>
          <a:endParaRPr lang="bn-BD" sz="2400" kern="1200" dirty="0">
            <a:latin typeface="Nikosh" panose="02000000000000000000" pitchFamily="2" charset="0"/>
            <a:cs typeface="Nikosh" panose="02000000000000000000" pitchFamily="2" charset="0"/>
          </a:endParaRPr>
        </a:p>
      </dsp:txBody>
      <dsp:txXfrm>
        <a:off x="8535463" y="2636925"/>
        <a:ext cx="2349815" cy="117490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1440" tIns="45720" rIns="91440" bIns="45720" rtlCol="0"/>
          <a:lstStyle>
            <a:lvl1pPr algn="l">
              <a:defRPr sz="1200"/>
            </a:lvl1pPr>
          </a:lstStyle>
          <a:p>
            <a:endParaRPr lang="bn-BD"/>
          </a:p>
        </p:txBody>
      </p:sp>
      <p:sp>
        <p:nvSpPr>
          <p:cNvPr id="3" name="Date Placeholder 2"/>
          <p:cNvSpPr>
            <a:spLocks noGrp="1"/>
          </p:cNvSpPr>
          <p:nvPr>
            <p:ph type="dt" sz="quarter" idx="1"/>
          </p:nvPr>
        </p:nvSpPr>
        <p:spPr>
          <a:xfrm>
            <a:off x="3898102" y="1"/>
            <a:ext cx="2982119" cy="466434"/>
          </a:xfrm>
          <a:prstGeom prst="rect">
            <a:avLst/>
          </a:prstGeom>
        </p:spPr>
        <p:txBody>
          <a:bodyPr vert="horz" lIns="91440" tIns="45720" rIns="91440" bIns="45720" rtlCol="0"/>
          <a:lstStyle>
            <a:lvl1pPr algn="r">
              <a:defRPr sz="1200"/>
            </a:lvl1pPr>
          </a:lstStyle>
          <a:p>
            <a:endParaRPr lang="bn-BD"/>
          </a:p>
        </p:txBody>
      </p:sp>
      <p:sp>
        <p:nvSpPr>
          <p:cNvPr id="4" name="Footer Placeholder 3"/>
          <p:cNvSpPr>
            <a:spLocks noGrp="1"/>
          </p:cNvSpPr>
          <p:nvPr>
            <p:ph type="ftr" sz="quarter" idx="2"/>
          </p:nvPr>
        </p:nvSpPr>
        <p:spPr>
          <a:xfrm>
            <a:off x="0" y="8829967"/>
            <a:ext cx="2982119" cy="466433"/>
          </a:xfrm>
          <a:prstGeom prst="rect">
            <a:avLst/>
          </a:prstGeom>
        </p:spPr>
        <p:txBody>
          <a:bodyPr vert="horz" lIns="91440" tIns="45720" rIns="91440" bIns="45720" rtlCol="0" anchor="b"/>
          <a:lstStyle>
            <a:lvl1pPr algn="l">
              <a:defRPr sz="1200"/>
            </a:lvl1pPr>
          </a:lstStyle>
          <a:p>
            <a:endParaRPr lang="bn-BD"/>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1440" tIns="45720" rIns="91440" bIns="45720" rtlCol="0" anchor="b"/>
          <a:lstStyle>
            <a:lvl1pPr algn="r">
              <a:defRPr sz="1200"/>
            </a:lvl1pPr>
          </a:lstStyle>
          <a:p>
            <a:fld id="{C470910E-9B4C-4B71-A119-15137386D8BD}" type="slidenum">
              <a:rPr lang="bn-BD" smtClean="0"/>
              <a:pPr/>
              <a:t>‹#›</a:t>
            </a:fld>
            <a:endParaRPr lang="bn-BD"/>
          </a:p>
        </p:txBody>
      </p:sp>
    </p:spTree>
    <p:extLst>
      <p:ext uri="{BB962C8B-B14F-4D97-AF65-F5344CB8AC3E}">
        <p14:creationId xmlns="" xmlns:p14="http://schemas.microsoft.com/office/powerpoint/2010/main" val="109267391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1440" tIns="45720" rIns="91440" bIns="45720" rtlCol="0"/>
          <a:lstStyle>
            <a:lvl1pPr algn="l">
              <a:defRPr sz="1200"/>
            </a:lvl1pPr>
          </a:lstStyle>
          <a:p>
            <a:endParaRPr lang="bn-BD"/>
          </a:p>
        </p:txBody>
      </p:sp>
      <p:sp>
        <p:nvSpPr>
          <p:cNvPr id="3" name="Date Placeholder 2"/>
          <p:cNvSpPr>
            <a:spLocks noGrp="1"/>
          </p:cNvSpPr>
          <p:nvPr>
            <p:ph type="dt" idx="1"/>
          </p:nvPr>
        </p:nvSpPr>
        <p:spPr>
          <a:xfrm>
            <a:off x="3898102" y="1"/>
            <a:ext cx="2982119" cy="466434"/>
          </a:xfrm>
          <a:prstGeom prst="rect">
            <a:avLst/>
          </a:prstGeom>
        </p:spPr>
        <p:txBody>
          <a:bodyPr vert="horz" lIns="91440" tIns="45720" rIns="91440" bIns="45720" rtlCol="0"/>
          <a:lstStyle>
            <a:lvl1pPr algn="r">
              <a:defRPr sz="1200"/>
            </a:lvl1pPr>
          </a:lstStyle>
          <a:p>
            <a:endParaRPr lang="bn-BD"/>
          </a:p>
        </p:txBody>
      </p:sp>
      <p:sp>
        <p:nvSpPr>
          <p:cNvPr id="4" name="Slide Image Placeholder 3"/>
          <p:cNvSpPr>
            <a:spLocks noGrp="1" noRot="1" noChangeAspect="1"/>
          </p:cNvSpPr>
          <p:nvPr>
            <p:ph type="sldImg" idx="2"/>
          </p:nvPr>
        </p:nvSpPr>
        <p:spPr>
          <a:xfrm>
            <a:off x="650875" y="1162050"/>
            <a:ext cx="5580063" cy="3138488"/>
          </a:xfrm>
          <a:prstGeom prst="rect">
            <a:avLst/>
          </a:prstGeom>
          <a:noFill/>
          <a:ln w="12700">
            <a:solidFill>
              <a:prstClr val="black"/>
            </a:solidFill>
          </a:ln>
        </p:spPr>
        <p:txBody>
          <a:bodyPr vert="horz" lIns="91440" tIns="45720" rIns="91440" bIns="45720" rtlCol="0" anchor="ctr"/>
          <a:lstStyle/>
          <a:p>
            <a:endParaRPr lang="bn-BD"/>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n-BD"/>
          </a:p>
        </p:txBody>
      </p:sp>
      <p:sp>
        <p:nvSpPr>
          <p:cNvPr id="6" name="Footer Placeholder 5"/>
          <p:cNvSpPr>
            <a:spLocks noGrp="1"/>
          </p:cNvSpPr>
          <p:nvPr>
            <p:ph type="ftr" sz="quarter" idx="4"/>
          </p:nvPr>
        </p:nvSpPr>
        <p:spPr>
          <a:xfrm>
            <a:off x="0" y="8829967"/>
            <a:ext cx="2982119" cy="466433"/>
          </a:xfrm>
          <a:prstGeom prst="rect">
            <a:avLst/>
          </a:prstGeom>
        </p:spPr>
        <p:txBody>
          <a:bodyPr vert="horz" lIns="91440" tIns="45720" rIns="91440" bIns="45720" rtlCol="0" anchor="b"/>
          <a:lstStyle>
            <a:lvl1pPr algn="l">
              <a:defRPr sz="1200"/>
            </a:lvl1pPr>
          </a:lstStyle>
          <a:p>
            <a:endParaRPr lang="bn-BD"/>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1440" tIns="45720" rIns="91440" bIns="45720" rtlCol="0" anchor="b"/>
          <a:lstStyle>
            <a:lvl1pPr algn="r">
              <a:defRPr sz="1200"/>
            </a:lvl1pPr>
          </a:lstStyle>
          <a:p>
            <a:fld id="{89045A12-60AF-44EB-845A-8A26572C8A77}" type="slidenum">
              <a:rPr lang="bn-BD" smtClean="0"/>
              <a:pPr/>
              <a:t>‹#›</a:t>
            </a:fld>
            <a:endParaRPr lang="bn-BD"/>
          </a:p>
        </p:txBody>
      </p:sp>
    </p:spTree>
    <p:extLst>
      <p:ext uri="{BB962C8B-B14F-4D97-AF65-F5344CB8AC3E}">
        <p14:creationId xmlns="" xmlns:p14="http://schemas.microsoft.com/office/powerpoint/2010/main" val="117069908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89045A12-60AF-44EB-845A-8A26572C8A77}" type="slidenum">
              <a:rPr lang="bn-BD" smtClean="0"/>
              <a:pPr/>
              <a:t>17</a:t>
            </a:fld>
            <a:endParaRPr lang="bn-BD"/>
          </a:p>
        </p:txBody>
      </p:sp>
      <p:sp>
        <p:nvSpPr>
          <p:cNvPr id="5" name="Date Placeholder 4"/>
          <p:cNvSpPr>
            <a:spLocks noGrp="1"/>
          </p:cNvSpPr>
          <p:nvPr>
            <p:ph type="dt" idx="11"/>
          </p:nvPr>
        </p:nvSpPr>
        <p:spPr/>
        <p:txBody>
          <a:bodyPr/>
          <a:lstStyle/>
          <a:p>
            <a:endParaRPr lang="bn-BD"/>
          </a:p>
        </p:txBody>
      </p:sp>
    </p:spTree>
    <p:extLst>
      <p:ext uri="{BB962C8B-B14F-4D97-AF65-F5344CB8AC3E}">
        <p14:creationId xmlns="" xmlns:p14="http://schemas.microsoft.com/office/powerpoint/2010/main" val="158969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bn-BD"/>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n-BD"/>
          </a:p>
        </p:txBody>
      </p:sp>
      <p:sp>
        <p:nvSpPr>
          <p:cNvPr id="4" name="Date Placeholder 3"/>
          <p:cNvSpPr>
            <a:spLocks noGrp="1"/>
          </p:cNvSpPr>
          <p:nvPr>
            <p:ph type="dt" sz="half" idx="10"/>
          </p:nvPr>
        </p:nvSpPr>
        <p:spPr/>
        <p:txBody>
          <a:bodyPr/>
          <a:lstStyle/>
          <a:p>
            <a:fld id="{52D704F5-B0C5-4F2F-A333-B1EB7921E9FE}" type="datetime8">
              <a:rPr lang="bn-BD" smtClean="0"/>
              <a:pPr/>
              <a:t>02 মার্চ. 16</a:t>
            </a:fld>
            <a:endParaRPr lang="bn-BD"/>
          </a:p>
        </p:txBody>
      </p:sp>
      <p:sp>
        <p:nvSpPr>
          <p:cNvPr id="5" name="Footer Placeholder 4"/>
          <p:cNvSpPr>
            <a:spLocks noGrp="1"/>
          </p:cNvSpPr>
          <p:nvPr>
            <p:ph type="ftr" sz="quarter" idx="11"/>
          </p:nvPr>
        </p:nvSpPr>
        <p:spPr/>
        <p:txBody>
          <a:bodyPr/>
          <a:lstStyle/>
          <a:p>
            <a:endParaRPr lang="bn-BD"/>
          </a:p>
        </p:txBody>
      </p:sp>
      <p:sp>
        <p:nvSpPr>
          <p:cNvPr id="6" name="Slide Number Placeholder 5"/>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19790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bn-BD"/>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n-BD"/>
          </a:p>
        </p:txBody>
      </p:sp>
      <p:sp>
        <p:nvSpPr>
          <p:cNvPr id="4" name="Date Placeholder 3"/>
          <p:cNvSpPr>
            <a:spLocks noGrp="1"/>
          </p:cNvSpPr>
          <p:nvPr>
            <p:ph type="dt" sz="half" idx="10"/>
          </p:nvPr>
        </p:nvSpPr>
        <p:spPr/>
        <p:txBody>
          <a:bodyPr/>
          <a:lstStyle/>
          <a:p>
            <a:fld id="{B3783FA8-8CAB-4DE6-A467-E5492FC2D50B}" type="datetime8">
              <a:rPr lang="bn-BD" smtClean="0"/>
              <a:pPr/>
              <a:t>02 মার্চ. 16</a:t>
            </a:fld>
            <a:endParaRPr lang="bn-BD"/>
          </a:p>
        </p:txBody>
      </p:sp>
      <p:sp>
        <p:nvSpPr>
          <p:cNvPr id="5" name="Footer Placeholder 4"/>
          <p:cNvSpPr>
            <a:spLocks noGrp="1"/>
          </p:cNvSpPr>
          <p:nvPr>
            <p:ph type="ftr" sz="quarter" idx="11"/>
          </p:nvPr>
        </p:nvSpPr>
        <p:spPr/>
        <p:txBody>
          <a:bodyPr/>
          <a:lstStyle/>
          <a:p>
            <a:endParaRPr lang="bn-BD"/>
          </a:p>
        </p:txBody>
      </p:sp>
      <p:sp>
        <p:nvSpPr>
          <p:cNvPr id="6" name="Slide Number Placeholder 5"/>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3831081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bn-BD"/>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n-BD"/>
          </a:p>
        </p:txBody>
      </p:sp>
      <p:sp>
        <p:nvSpPr>
          <p:cNvPr id="4" name="Date Placeholder 3"/>
          <p:cNvSpPr>
            <a:spLocks noGrp="1"/>
          </p:cNvSpPr>
          <p:nvPr>
            <p:ph type="dt" sz="half" idx="10"/>
          </p:nvPr>
        </p:nvSpPr>
        <p:spPr/>
        <p:txBody>
          <a:bodyPr/>
          <a:lstStyle/>
          <a:p>
            <a:fld id="{D5926155-6482-4C57-B9ED-94838CAD2AE9}" type="datetime8">
              <a:rPr lang="bn-BD" smtClean="0"/>
              <a:pPr/>
              <a:t>02 মার্চ. 16</a:t>
            </a:fld>
            <a:endParaRPr lang="bn-BD"/>
          </a:p>
        </p:txBody>
      </p:sp>
      <p:sp>
        <p:nvSpPr>
          <p:cNvPr id="5" name="Footer Placeholder 4"/>
          <p:cNvSpPr>
            <a:spLocks noGrp="1"/>
          </p:cNvSpPr>
          <p:nvPr>
            <p:ph type="ftr" sz="quarter" idx="11"/>
          </p:nvPr>
        </p:nvSpPr>
        <p:spPr/>
        <p:txBody>
          <a:bodyPr/>
          <a:lstStyle/>
          <a:p>
            <a:endParaRPr lang="bn-BD"/>
          </a:p>
        </p:txBody>
      </p:sp>
      <p:sp>
        <p:nvSpPr>
          <p:cNvPr id="6" name="Slide Number Placeholder 5"/>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375303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n-BD"/>
          </a:p>
        </p:txBody>
      </p:sp>
      <p:sp>
        <p:nvSpPr>
          <p:cNvPr id="4" name="Date Placeholder 3"/>
          <p:cNvSpPr>
            <a:spLocks noGrp="1"/>
          </p:cNvSpPr>
          <p:nvPr>
            <p:ph type="dt" sz="half" idx="10"/>
          </p:nvPr>
        </p:nvSpPr>
        <p:spPr/>
        <p:txBody>
          <a:bodyPr/>
          <a:lstStyle/>
          <a:p>
            <a:fld id="{DB617BB7-5613-486E-9073-0846608B6F0A}" type="datetime8">
              <a:rPr lang="bn-BD" smtClean="0"/>
              <a:pPr/>
              <a:t>02 মার্চ. 16</a:t>
            </a:fld>
            <a:endParaRPr lang="bn-BD"/>
          </a:p>
        </p:txBody>
      </p:sp>
      <p:sp>
        <p:nvSpPr>
          <p:cNvPr id="5" name="Footer Placeholder 4"/>
          <p:cNvSpPr>
            <a:spLocks noGrp="1"/>
          </p:cNvSpPr>
          <p:nvPr>
            <p:ph type="ftr" sz="quarter" idx="11"/>
          </p:nvPr>
        </p:nvSpPr>
        <p:spPr/>
        <p:txBody>
          <a:bodyPr/>
          <a:lstStyle/>
          <a:p>
            <a:endParaRPr lang="bn-BD"/>
          </a:p>
        </p:txBody>
      </p:sp>
      <p:sp>
        <p:nvSpPr>
          <p:cNvPr id="6" name="Slide Number Placeholder 5"/>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291415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bn-BD"/>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CAD2A-A5F6-4648-B112-69787EB23E46}" type="datetime8">
              <a:rPr lang="bn-BD" smtClean="0"/>
              <a:pPr/>
              <a:t>02 মার্চ. 16</a:t>
            </a:fld>
            <a:endParaRPr lang="bn-BD"/>
          </a:p>
        </p:txBody>
      </p:sp>
      <p:sp>
        <p:nvSpPr>
          <p:cNvPr id="5" name="Footer Placeholder 4"/>
          <p:cNvSpPr>
            <a:spLocks noGrp="1"/>
          </p:cNvSpPr>
          <p:nvPr>
            <p:ph type="ftr" sz="quarter" idx="11"/>
          </p:nvPr>
        </p:nvSpPr>
        <p:spPr/>
        <p:txBody>
          <a:bodyPr/>
          <a:lstStyle/>
          <a:p>
            <a:endParaRPr lang="bn-BD"/>
          </a:p>
        </p:txBody>
      </p:sp>
      <p:sp>
        <p:nvSpPr>
          <p:cNvPr id="6" name="Slide Number Placeholder 5"/>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245097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bn-BD"/>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n-BD"/>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n-BD"/>
          </a:p>
        </p:txBody>
      </p:sp>
      <p:sp>
        <p:nvSpPr>
          <p:cNvPr id="5" name="Date Placeholder 4"/>
          <p:cNvSpPr>
            <a:spLocks noGrp="1"/>
          </p:cNvSpPr>
          <p:nvPr>
            <p:ph type="dt" sz="half" idx="10"/>
          </p:nvPr>
        </p:nvSpPr>
        <p:spPr/>
        <p:txBody>
          <a:bodyPr/>
          <a:lstStyle/>
          <a:p>
            <a:fld id="{C8656235-3819-42FD-813D-223CF0750024}" type="datetime8">
              <a:rPr lang="bn-BD" smtClean="0"/>
              <a:pPr/>
              <a:t>02 মার্চ. 16</a:t>
            </a:fld>
            <a:endParaRPr lang="bn-BD"/>
          </a:p>
        </p:txBody>
      </p:sp>
      <p:sp>
        <p:nvSpPr>
          <p:cNvPr id="6" name="Footer Placeholder 5"/>
          <p:cNvSpPr>
            <a:spLocks noGrp="1"/>
          </p:cNvSpPr>
          <p:nvPr>
            <p:ph type="ftr" sz="quarter" idx="11"/>
          </p:nvPr>
        </p:nvSpPr>
        <p:spPr/>
        <p:txBody>
          <a:bodyPr/>
          <a:lstStyle/>
          <a:p>
            <a:endParaRPr lang="bn-BD"/>
          </a:p>
        </p:txBody>
      </p:sp>
      <p:sp>
        <p:nvSpPr>
          <p:cNvPr id="7" name="Slide Number Placeholder 6"/>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225152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bn-BD"/>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n-BD"/>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n-BD"/>
          </a:p>
        </p:txBody>
      </p:sp>
      <p:sp>
        <p:nvSpPr>
          <p:cNvPr id="7" name="Date Placeholder 6"/>
          <p:cNvSpPr>
            <a:spLocks noGrp="1"/>
          </p:cNvSpPr>
          <p:nvPr>
            <p:ph type="dt" sz="half" idx="10"/>
          </p:nvPr>
        </p:nvSpPr>
        <p:spPr/>
        <p:txBody>
          <a:bodyPr/>
          <a:lstStyle/>
          <a:p>
            <a:fld id="{F1E226E9-9400-4739-BBFB-FDFE0CEB3C5A}" type="datetime8">
              <a:rPr lang="bn-BD" smtClean="0"/>
              <a:pPr/>
              <a:t>02 মার্চ. 16</a:t>
            </a:fld>
            <a:endParaRPr lang="bn-BD"/>
          </a:p>
        </p:txBody>
      </p:sp>
      <p:sp>
        <p:nvSpPr>
          <p:cNvPr id="8" name="Footer Placeholder 7"/>
          <p:cNvSpPr>
            <a:spLocks noGrp="1"/>
          </p:cNvSpPr>
          <p:nvPr>
            <p:ph type="ftr" sz="quarter" idx="11"/>
          </p:nvPr>
        </p:nvSpPr>
        <p:spPr/>
        <p:txBody>
          <a:bodyPr/>
          <a:lstStyle/>
          <a:p>
            <a:endParaRPr lang="bn-BD"/>
          </a:p>
        </p:txBody>
      </p:sp>
      <p:sp>
        <p:nvSpPr>
          <p:cNvPr id="9" name="Slide Number Placeholder 8"/>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48219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bn-BD"/>
          </a:p>
        </p:txBody>
      </p:sp>
      <p:sp>
        <p:nvSpPr>
          <p:cNvPr id="3" name="Date Placeholder 2"/>
          <p:cNvSpPr>
            <a:spLocks noGrp="1"/>
          </p:cNvSpPr>
          <p:nvPr>
            <p:ph type="dt" sz="half" idx="10"/>
          </p:nvPr>
        </p:nvSpPr>
        <p:spPr/>
        <p:txBody>
          <a:bodyPr/>
          <a:lstStyle/>
          <a:p>
            <a:fld id="{49018185-88A2-4064-8825-DA1155FD3BD2}" type="datetime8">
              <a:rPr lang="bn-BD" smtClean="0"/>
              <a:pPr/>
              <a:t>02 মার্চ. 16</a:t>
            </a:fld>
            <a:endParaRPr lang="bn-BD"/>
          </a:p>
        </p:txBody>
      </p:sp>
      <p:sp>
        <p:nvSpPr>
          <p:cNvPr id="4" name="Footer Placeholder 3"/>
          <p:cNvSpPr>
            <a:spLocks noGrp="1"/>
          </p:cNvSpPr>
          <p:nvPr>
            <p:ph type="ftr" sz="quarter" idx="11"/>
          </p:nvPr>
        </p:nvSpPr>
        <p:spPr/>
        <p:txBody>
          <a:bodyPr/>
          <a:lstStyle/>
          <a:p>
            <a:endParaRPr lang="bn-BD"/>
          </a:p>
        </p:txBody>
      </p:sp>
      <p:sp>
        <p:nvSpPr>
          <p:cNvPr id="5" name="Slide Number Placeholder 4"/>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292202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CE285-62BC-4FB7-B7F2-280DAAD3EC7B}" type="datetime8">
              <a:rPr lang="bn-BD" smtClean="0"/>
              <a:pPr/>
              <a:t>02 মার্চ. 16</a:t>
            </a:fld>
            <a:endParaRPr lang="bn-BD"/>
          </a:p>
        </p:txBody>
      </p:sp>
      <p:sp>
        <p:nvSpPr>
          <p:cNvPr id="3" name="Footer Placeholder 2"/>
          <p:cNvSpPr>
            <a:spLocks noGrp="1"/>
          </p:cNvSpPr>
          <p:nvPr>
            <p:ph type="ftr" sz="quarter" idx="11"/>
          </p:nvPr>
        </p:nvSpPr>
        <p:spPr/>
        <p:txBody>
          <a:bodyPr/>
          <a:lstStyle/>
          <a:p>
            <a:endParaRPr lang="bn-BD"/>
          </a:p>
        </p:txBody>
      </p:sp>
      <p:sp>
        <p:nvSpPr>
          <p:cNvPr id="4" name="Slide Number Placeholder 3"/>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308123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bn-BD"/>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n-BD"/>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8027E-8D46-441E-B88F-12EE516C2EF2}" type="datetime8">
              <a:rPr lang="bn-BD" smtClean="0"/>
              <a:pPr/>
              <a:t>02 মার্চ. 16</a:t>
            </a:fld>
            <a:endParaRPr lang="bn-BD"/>
          </a:p>
        </p:txBody>
      </p:sp>
      <p:sp>
        <p:nvSpPr>
          <p:cNvPr id="6" name="Footer Placeholder 5"/>
          <p:cNvSpPr>
            <a:spLocks noGrp="1"/>
          </p:cNvSpPr>
          <p:nvPr>
            <p:ph type="ftr" sz="quarter" idx="11"/>
          </p:nvPr>
        </p:nvSpPr>
        <p:spPr/>
        <p:txBody>
          <a:bodyPr/>
          <a:lstStyle/>
          <a:p>
            <a:endParaRPr lang="bn-BD"/>
          </a:p>
        </p:txBody>
      </p:sp>
      <p:sp>
        <p:nvSpPr>
          <p:cNvPr id="7" name="Slide Number Placeholder 6"/>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3360091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bn-BD"/>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n-BD"/>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420595-FDAA-4F23-8673-123AEBF40501}" type="datetime8">
              <a:rPr lang="bn-BD" smtClean="0"/>
              <a:pPr/>
              <a:t>02 মার্চ. 16</a:t>
            </a:fld>
            <a:endParaRPr lang="bn-BD"/>
          </a:p>
        </p:txBody>
      </p:sp>
      <p:sp>
        <p:nvSpPr>
          <p:cNvPr id="6" name="Footer Placeholder 5"/>
          <p:cNvSpPr>
            <a:spLocks noGrp="1"/>
          </p:cNvSpPr>
          <p:nvPr>
            <p:ph type="ftr" sz="quarter" idx="11"/>
          </p:nvPr>
        </p:nvSpPr>
        <p:spPr/>
        <p:txBody>
          <a:bodyPr/>
          <a:lstStyle/>
          <a:p>
            <a:endParaRPr lang="bn-BD"/>
          </a:p>
        </p:txBody>
      </p:sp>
      <p:sp>
        <p:nvSpPr>
          <p:cNvPr id="7" name="Slide Number Placeholder 6"/>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2399912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791570" y="1"/>
            <a:ext cx="11400430" cy="6223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867BD-8E58-428E-B6E2-C3C65495A348}" type="datetime8">
              <a:rPr lang="bn-BD" smtClean="0"/>
              <a:pPr/>
              <a:t>02 মার্চ. 16</a:t>
            </a:fld>
            <a:endParaRPr lang="bn-B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n-B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A5A6C-03C5-473E-908F-996ABD518BF7}" type="slidenum">
              <a:rPr lang="bn-BD" smtClean="0"/>
              <a:pPr/>
              <a:t>‹#›</a:t>
            </a:fld>
            <a:endParaRPr lang="bn-BD"/>
          </a:p>
        </p:txBody>
      </p:sp>
      <p:pic>
        <p:nvPicPr>
          <p:cNvPr id="7" name="Picture 1"/>
          <p:cNvPicPr>
            <a:picLocks noChangeAspect="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4592" y="27296"/>
            <a:ext cx="663575"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p:cNvSpPr txBox="1"/>
          <p:nvPr userDrawn="1"/>
        </p:nvSpPr>
        <p:spPr>
          <a:xfrm>
            <a:off x="2952316" y="127000"/>
            <a:ext cx="6273800" cy="400110"/>
          </a:xfrm>
          <a:prstGeom prst="rect">
            <a:avLst/>
          </a:prstGeom>
          <a:noFill/>
        </p:spPr>
        <p:txBody>
          <a:bodyPr wrap="square" rtlCol="0">
            <a:spAutoFit/>
          </a:bodyPr>
          <a:lstStyle/>
          <a:p>
            <a:pPr algn="ctr"/>
            <a:r>
              <a:rPr lang="bn-BD" sz="2000" dirty="0" smtClean="0">
                <a:latin typeface="Nikosh" panose="02000000000000000000" pitchFamily="2" charset="0"/>
                <a:cs typeface="Nikosh" panose="02000000000000000000" pitchFamily="2" charset="0"/>
              </a:rPr>
              <a:t>দুর্যোগ</a:t>
            </a:r>
            <a:r>
              <a:rPr lang="bn-BD" sz="2000" baseline="0" dirty="0" smtClean="0">
                <a:latin typeface="Nikosh" panose="02000000000000000000" pitchFamily="2" charset="0"/>
                <a:cs typeface="Nikosh" panose="02000000000000000000" pitchFamily="2" charset="0"/>
              </a:rPr>
              <a:t> ব্যবস্থাপনা ও ত্রাণ মন্ত্রণালয়</a:t>
            </a:r>
            <a:endParaRPr lang="bn-BD" sz="2000"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2170820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n-B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8783" y="1494128"/>
            <a:ext cx="9832769" cy="3711785"/>
          </a:xfrm>
          <a:prstGeom prst="rect">
            <a:avLst/>
          </a:prstGeom>
        </p:spPr>
        <p:txBody>
          <a:bodyPr wrap="square">
            <a:spAutoFit/>
          </a:bodyPr>
          <a:lstStyle/>
          <a:p>
            <a:pPr lvl="0" algn="ctr">
              <a:lnSpc>
                <a:spcPct val="90000"/>
              </a:lnSpc>
              <a:spcBef>
                <a:spcPct val="0"/>
              </a:spcBef>
              <a:defRPr/>
            </a:pPr>
            <a:r>
              <a:rPr lang="bn-IN" altLang="en-US" sz="3200" b="1" dirty="0" smtClean="0">
                <a:latin typeface="Nikosh" pitchFamily="2" charset="0"/>
                <a:ea typeface="Nikosh" pitchFamily="2" charset="0"/>
                <a:cs typeface="Nikosh" pitchFamily="2" charset="0"/>
              </a:rPr>
              <a:t>আগত বুনিয়াদী প্রশিক্ষণার্থীবৃন্দ কে</a:t>
            </a:r>
            <a:endParaRPr lang="en-US" altLang="en-US" sz="3200" b="1" dirty="0" smtClean="0">
              <a:latin typeface="Nikosh" pitchFamily="2" charset="0"/>
              <a:ea typeface="Nikosh" pitchFamily="2" charset="0"/>
              <a:cs typeface="Nikosh" pitchFamily="2" charset="0"/>
            </a:endParaRPr>
          </a:p>
          <a:p>
            <a:pPr lvl="0" algn="ctr">
              <a:lnSpc>
                <a:spcPct val="120000"/>
              </a:lnSpc>
              <a:spcBef>
                <a:spcPct val="0"/>
              </a:spcBef>
              <a:defRPr/>
            </a:pPr>
            <a:endParaRPr lang="bn-IN" altLang="en-US" b="1" dirty="0" smtClean="0">
              <a:latin typeface="Nikosh" pitchFamily="2" charset="0"/>
              <a:ea typeface="Nikosh" pitchFamily="2" charset="0"/>
              <a:cs typeface="Nikosh" pitchFamily="2" charset="0"/>
            </a:endParaRPr>
          </a:p>
          <a:p>
            <a:pPr lvl="0" algn="ctr">
              <a:lnSpc>
                <a:spcPct val="120000"/>
              </a:lnSpc>
              <a:spcBef>
                <a:spcPct val="0"/>
              </a:spcBef>
              <a:defRPr/>
            </a:pPr>
            <a:r>
              <a:rPr lang="bn-BD" altLang="en-US" sz="3600" b="1" dirty="0" smtClean="0">
                <a:latin typeface="Nikosh" pitchFamily="2" charset="0"/>
                <a:ea typeface="Nikosh" pitchFamily="2" charset="0"/>
                <a:cs typeface="Nikosh" pitchFamily="2" charset="0"/>
              </a:rPr>
              <a:t>দু</a:t>
            </a:r>
            <a:r>
              <a:rPr lang="en-US" altLang="en-US" sz="3600" b="1" dirty="0" err="1" smtClean="0">
                <a:latin typeface="Nikosh" pitchFamily="2" charset="0"/>
                <a:ea typeface="Nikosh" pitchFamily="2" charset="0"/>
                <a:cs typeface="Nikosh" pitchFamily="2" charset="0"/>
              </a:rPr>
              <a:t>র্যোগ</a:t>
            </a:r>
            <a:r>
              <a:rPr lang="en-US" altLang="en-US" sz="3600" b="1" dirty="0" smtClean="0">
                <a:latin typeface="Nikosh" pitchFamily="2" charset="0"/>
                <a:ea typeface="Nikosh" pitchFamily="2" charset="0"/>
                <a:cs typeface="Nikosh" pitchFamily="2" charset="0"/>
              </a:rPr>
              <a:t> </a:t>
            </a:r>
            <a:r>
              <a:rPr lang="en-US" altLang="en-US" sz="3600" b="1" dirty="0" err="1" smtClean="0">
                <a:latin typeface="Nikosh" pitchFamily="2" charset="0"/>
                <a:ea typeface="Nikosh" pitchFamily="2" charset="0"/>
                <a:cs typeface="Nikosh" pitchFamily="2" charset="0"/>
              </a:rPr>
              <a:t>ব্যবস্থাপনা</a:t>
            </a:r>
            <a:r>
              <a:rPr lang="en-US" altLang="en-US" sz="3600" b="1" dirty="0" smtClean="0">
                <a:latin typeface="Nikosh" pitchFamily="2" charset="0"/>
                <a:ea typeface="Nikosh" pitchFamily="2" charset="0"/>
                <a:cs typeface="Nikosh" pitchFamily="2" charset="0"/>
              </a:rPr>
              <a:t> ও </a:t>
            </a:r>
            <a:r>
              <a:rPr lang="en-US" altLang="en-US" sz="3600" b="1" dirty="0" err="1" smtClean="0">
                <a:latin typeface="Nikosh" pitchFamily="2" charset="0"/>
                <a:ea typeface="Nikosh" pitchFamily="2" charset="0"/>
                <a:cs typeface="Nikosh" pitchFamily="2" charset="0"/>
              </a:rPr>
              <a:t>ত্রাণ</a:t>
            </a:r>
            <a:r>
              <a:rPr lang="en-US" altLang="en-US" sz="3600" b="1" dirty="0" smtClean="0">
                <a:latin typeface="Nikosh" pitchFamily="2" charset="0"/>
                <a:ea typeface="Nikosh" pitchFamily="2" charset="0"/>
                <a:cs typeface="Nikosh" pitchFamily="2" charset="0"/>
              </a:rPr>
              <a:t> </a:t>
            </a:r>
            <a:r>
              <a:rPr lang="en-US" altLang="en-US" sz="3600" b="1" dirty="0" err="1" smtClean="0">
                <a:latin typeface="Nikosh" pitchFamily="2" charset="0"/>
                <a:ea typeface="Nikosh" pitchFamily="2" charset="0"/>
                <a:cs typeface="Nikosh" pitchFamily="2" charset="0"/>
              </a:rPr>
              <a:t>মন্ত্রণালয়ে</a:t>
            </a:r>
            <a:endParaRPr lang="en-US" altLang="en-US" sz="3600" b="1" dirty="0" smtClean="0">
              <a:latin typeface="Nikosh" pitchFamily="2" charset="0"/>
              <a:ea typeface="Nikosh" pitchFamily="2" charset="0"/>
              <a:cs typeface="Nikosh" pitchFamily="2" charset="0"/>
            </a:endParaRPr>
          </a:p>
          <a:p>
            <a:pPr lvl="0" algn="ctr">
              <a:lnSpc>
                <a:spcPct val="120000"/>
              </a:lnSpc>
              <a:spcBef>
                <a:spcPct val="0"/>
              </a:spcBef>
              <a:defRPr/>
            </a:pPr>
            <a:r>
              <a:rPr lang="bn-IN" altLang="en-US" sz="4800" b="1" dirty="0" smtClean="0">
                <a:latin typeface="Nikosh" pitchFamily="2" charset="0"/>
                <a:ea typeface="Nikosh" pitchFamily="2" charset="0"/>
                <a:cs typeface="Nikosh" pitchFamily="2" charset="0"/>
              </a:rPr>
              <a:t>স্বাগতম</a:t>
            </a:r>
            <a:endParaRPr lang="en-US" altLang="en-US" sz="4800" b="1" dirty="0" smtClean="0">
              <a:latin typeface="Nikosh" pitchFamily="2" charset="0"/>
              <a:ea typeface="Nikosh" pitchFamily="2" charset="0"/>
              <a:cs typeface="Nikosh" pitchFamily="2" charset="0"/>
            </a:endParaRPr>
          </a:p>
          <a:p>
            <a:pPr lvl="0" algn="ctr">
              <a:lnSpc>
                <a:spcPct val="120000"/>
              </a:lnSpc>
              <a:spcBef>
                <a:spcPct val="0"/>
              </a:spcBef>
              <a:defRPr/>
            </a:pPr>
            <a:endParaRPr lang="en-US" altLang="en-US" sz="1400" b="1" dirty="0" smtClean="0">
              <a:latin typeface="Nikosh" pitchFamily="2" charset="0"/>
              <a:ea typeface="Nikosh" pitchFamily="2" charset="0"/>
              <a:cs typeface="Nikosh" pitchFamily="2" charset="0"/>
            </a:endParaRPr>
          </a:p>
          <a:p>
            <a:pPr algn="ctr">
              <a:spcBef>
                <a:spcPct val="20000"/>
              </a:spcBef>
            </a:pPr>
            <a:r>
              <a:rPr lang="bn-IN" sz="2800" b="1" dirty="0" smtClean="0">
                <a:solidFill>
                  <a:srgbClr val="000000"/>
                </a:solidFill>
                <a:latin typeface="Nikosh" pitchFamily="2" charset="0"/>
                <a:cs typeface="Nikosh" pitchFamily="2" charset="0"/>
              </a:rPr>
              <a:t>১৯ ফাল্গুন</a:t>
            </a:r>
            <a:r>
              <a:rPr lang="bn-BD" sz="2800" b="1" dirty="0" smtClean="0">
                <a:solidFill>
                  <a:srgbClr val="000000"/>
                </a:solidFill>
                <a:latin typeface="Nikosh" pitchFamily="2" charset="0"/>
                <a:cs typeface="Nikosh" pitchFamily="2" charset="0"/>
              </a:rPr>
              <a:t> ১৪২</a:t>
            </a:r>
            <a:r>
              <a:rPr lang="bn-IN" sz="2800" b="1" dirty="0" smtClean="0">
                <a:solidFill>
                  <a:srgbClr val="000000"/>
                </a:solidFill>
                <a:latin typeface="Nikosh" pitchFamily="2" charset="0"/>
                <a:cs typeface="Nikosh" pitchFamily="2" charset="0"/>
              </a:rPr>
              <a:t>২</a:t>
            </a:r>
          </a:p>
          <a:p>
            <a:pPr algn="ctr">
              <a:spcBef>
                <a:spcPct val="20000"/>
              </a:spcBef>
            </a:pPr>
            <a:r>
              <a:rPr lang="bn-IN" sz="2800" b="1" smtClean="0">
                <a:solidFill>
                  <a:srgbClr val="000000"/>
                </a:solidFill>
                <a:latin typeface="Nikosh" pitchFamily="2" charset="0"/>
                <a:cs typeface="Nikosh" pitchFamily="2" charset="0"/>
              </a:rPr>
              <a:t>০২ মার্চ</a:t>
            </a:r>
            <a:r>
              <a:rPr lang="en-US" sz="2800" b="1" smtClean="0">
                <a:solidFill>
                  <a:srgbClr val="000000"/>
                </a:solidFill>
                <a:latin typeface="Nikosh" pitchFamily="2" charset="0"/>
                <a:cs typeface="Nikosh" pitchFamily="2" charset="0"/>
              </a:rPr>
              <a:t> </a:t>
            </a:r>
            <a:r>
              <a:rPr lang="bn-BD" sz="2800" b="1" dirty="0" smtClean="0">
                <a:solidFill>
                  <a:srgbClr val="000000"/>
                </a:solidFill>
                <a:latin typeface="Nikosh" pitchFamily="2" charset="0"/>
                <a:cs typeface="Nikosh" pitchFamily="2" charset="0"/>
              </a:rPr>
              <a:t>২০১</a:t>
            </a:r>
            <a:r>
              <a:rPr lang="bn-IN" sz="2800" b="1" dirty="0" smtClean="0">
                <a:solidFill>
                  <a:srgbClr val="000000"/>
                </a:solidFill>
                <a:latin typeface="Nikosh" pitchFamily="2" charset="0"/>
                <a:cs typeface="Nikosh" pitchFamily="2" charset="0"/>
              </a:rPr>
              <a:t>৬</a:t>
            </a:r>
            <a:endParaRPr lang="en-US" sz="2800" b="1" dirty="0" smtClean="0">
              <a:solidFill>
                <a:srgbClr val="000000"/>
              </a:solidFill>
              <a:latin typeface="Nikosh" pitchFamily="2" charset="0"/>
              <a:cs typeface="Nikosh"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1855"/>
            <a:ext cx="7380514" cy="493545"/>
          </a:xfrm>
        </p:spPr>
        <p:style>
          <a:lnRef idx="1">
            <a:schemeClr val="accent3"/>
          </a:lnRef>
          <a:fillRef idx="3">
            <a:schemeClr val="accent3"/>
          </a:fillRef>
          <a:effectRef idx="2">
            <a:schemeClr val="accent3"/>
          </a:effectRef>
          <a:fontRef idx="minor">
            <a:schemeClr val="lt1"/>
          </a:fontRef>
        </p:style>
        <p:txBody>
          <a:bodyPr>
            <a:noAutofit/>
          </a:bodyPr>
          <a:lstStyle/>
          <a:p>
            <a:pPr eaLnBrk="1" hangingPunct="1"/>
            <a:r>
              <a:rPr lang="bn-BD" altLang="en-US" sz="2800" dirty="0" smtClean="0">
                <a:latin typeface="Nikosh" pitchFamily="2" charset="0"/>
                <a:ea typeface="Nikosh" pitchFamily="2" charset="0"/>
                <a:cs typeface="Nikosh" pitchFamily="2" charset="0"/>
              </a:rPr>
              <a:t>বিগত ৫ বছরে প্রণীত আইন, বিধিমালা ও নীতিমালা</a:t>
            </a:r>
            <a:r>
              <a:rPr lang="en-US" altLang="en-US" sz="2800" dirty="0" smtClean="0">
                <a:latin typeface="Nikosh" pitchFamily="2" charset="0"/>
                <a:ea typeface="Nikosh" pitchFamily="2" charset="0"/>
                <a:cs typeface="Nikosh" pitchFamily="2" charset="0"/>
              </a:rPr>
              <a:t/>
            </a:r>
            <a:br>
              <a:rPr lang="en-US" altLang="en-US" sz="2800" dirty="0" smtClean="0">
                <a:latin typeface="Nikosh" pitchFamily="2" charset="0"/>
                <a:ea typeface="Nikosh" pitchFamily="2" charset="0"/>
                <a:cs typeface="Nikosh" pitchFamily="2" charset="0"/>
              </a:rPr>
            </a:br>
            <a:endParaRPr lang="en-US" altLang="en-US" sz="2800" dirty="0" smtClean="0"/>
          </a:p>
        </p:txBody>
      </p:sp>
      <p:sp>
        <p:nvSpPr>
          <p:cNvPr id="22531" name="Content Placeholder 2"/>
          <p:cNvSpPr>
            <a:spLocks noGrp="1"/>
          </p:cNvSpPr>
          <p:nvPr>
            <p:ph sz="half" idx="1"/>
          </p:nvPr>
        </p:nvSpPr>
        <p:spPr>
          <a:xfrm>
            <a:off x="752079" y="1518556"/>
            <a:ext cx="5715000" cy="2999015"/>
          </a:xfrm>
        </p:spPr>
        <p:style>
          <a:lnRef idx="2">
            <a:schemeClr val="accent1">
              <a:shade val="50000"/>
            </a:schemeClr>
          </a:lnRef>
          <a:fillRef idx="1">
            <a:schemeClr val="accent1"/>
          </a:fillRef>
          <a:effectRef idx="0">
            <a:schemeClr val="accent1"/>
          </a:effectRef>
          <a:fontRef idx="minor">
            <a:schemeClr val="lt1"/>
          </a:fontRef>
        </p:style>
        <p:txBody>
          <a:bodyPr/>
          <a:lstStyle/>
          <a:p>
            <a:pPr lvl="1" eaLnBrk="1" hangingPunct="1">
              <a:buFont typeface="Arial" charset="0"/>
              <a:buNone/>
            </a:pPr>
            <a:r>
              <a:rPr lang="bn-BD" altLang="en-US" sz="2800" dirty="0" smtClean="0">
                <a:latin typeface="Nikosh" pitchFamily="2" charset="0"/>
                <a:ea typeface="Nikosh" pitchFamily="2" charset="0"/>
                <a:cs typeface="Nikosh" pitchFamily="2" charset="0"/>
              </a:rPr>
              <a:t>প্রণীতঃ</a:t>
            </a:r>
          </a:p>
          <a:p>
            <a:pPr lvl="1"/>
            <a:r>
              <a:rPr lang="bn-IN" altLang="en-US" sz="2200" dirty="0" smtClean="0">
                <a:latin typeface="Nikosh" pitchFamily="2" charset="0"/>
                <a:ea typeface="Nikosh" pitchFamily="2" charset="0"/>
                <a:cs typeface="Nikosh" pitchFamily="2" charset="0"/>
              </a:rPr>
              <a:t>জাতীয় দুর্যোগ ব্যবস্থাপনা পরিকল্পনা ২০১০-২০১৫</a:t>
            </a:r>
            <a:endParaRPr lang="bn-BD" altLang="en-US" sz="2200" dirty="0" smtClean="0">
              <a:latin typeface="Nikosh" pitchFamily="2" charset="0"/>
              <a:ea typeface="Nikosh" pitchFamily="2" charset="0"/>
              <a:cs typeface="Nikosh" pitchFamily="2" charset="0"/>
            </a:endParaRPr>
          </a:p>
          <a:p>
            <a:pPr lvl="1" eaLnBrk="1" hangingPunct="1"/>
            <a:r>
              <a:rPr lang="bn-IN" altLang="en-US" sz="2200" dirty="0" smtClean="0">
                <a:latin typeface="Nikosh" pitchFamily="2" charset="0"/>
                <a:ea typeface="Nikosh" pitchFamily="2" charset="0"/>
                <a:cs typeface="Nikosh" pitchFamily="2" charset="0"/>
              </a:rPr>
              <a:t>দুর্যোগ ব্যবস্থাপনা সংক্রান্ত স্থায়ী আদেশাবলী</a:t>
            </a:r>
            <a:r>
              <a:rPr lang="bn-BD" altLang="en-US" sz="2200" dirty="0" smtClean="0">
                <a:latin typeface="Nikosh" pitchFamily="2" charset="0"/>
                <a:ea typeface="Nikosh" pitchFamily="2" charset="0"/>
                <a:cs typeface="Nikosh" pitchFamily="2" charset="0"/>
              </a:rPr>
              <a:t>-২০১০</a:t>
            </a:r>
            <a:endParaRPr lang="bn-IN" altLang="en-US" sz="2200" dirty="0" smtClean="0">
              <a:latin typeface="Nikosh" pitchFamily="2" charset="0"/>
              <a:ea typeface="Nikosh" pitchFamily="2" charset="0"/>
              <a:cs typeface="Nikosh" pitchFamily="2" charset="0"/>
            </a:endParaRPr>
          </a:p>
          <a:p>
            <a:pPr lvl="1" eaLnBrk="1" hangingPunct="1"/>
            <a:r>
              <a:rPr lang="bn-BD" altLang="en-US" sz="2200" dirty="0" smtClean="0">
                <a:latin typeface="Nikosh" pitchFamily="2" charset="0"/>
                <a:ea typeface="Nikosh" pitchFamily="2" charset="0"/>
                <a:cs typeface="Nikosh" pitchFamily="2" charset="0"/>
              </a:rPr>
              <a:t>ঘূর্ণিঝড় আশ্রয়কেন্দ্র</a:t>
            </a:r>
            <a:r>
              <a:rPr lang="bn-IN" altLang="en-US" sz="2200" dirty="0" smtClean="0">
                <a:latin typeface="Nikosh" pitchFamily="2" charset="0"/>
                <a:ea typeface="Nikosh" pitchFamily="2" charset="0"/>
                <a:cs typeface="Nikosh" pitchFamily="2" charset="0"/>
              </a:rPr>
              <a:t> নির্মাণ ও রক্ষণাবেক্ষণ এবং ব্যবস্থাপন</a:t>
            </a:r>
            <a:r>
              <a:rPr lang="bn-BD" altLang="en-US" sz="2200" dirty="0" smtClean="0">
                <a:latin typeface="Nikosh" pitchFamily="2" charset="0"/>
                <a:ea typeface="Nikosh" pitchFamily="2" charset="0"/>
                <a:cs typeface="Nikosh" pitchFamily="2" charset="0"/>
              </a:rPr>
              <a:t>া</a:t>
            </a:r>
            <a:r>
              <a:rPr lang="bn-IN" altLang="en-US" sz="2200" dirty="0" smtClean="0">
                <a:latin typeface="Nikosh" pitchFamily="2" charset="0"/>
                <a:ea typeface="Nikosh" pitchFamily="2" charset="0"/>
                <a:cs typeface="Nikosh" pitchFamily="2" charset="0"/>
              </a:rPr>
              <a:t> নীতিমালা</a:t>
            </a:r>
            <a:r>
              <a:rPr lang="bn-BD" altLang="en-US" sz="2200" dirty="0" smtClean="0">
                <a:latin typeface="Nikosh" pitchFamily="2" charset="0"/>
                <a:ea typeface="Nikosh" pitchFamily="2" charset="0"/>
                <a:cs typeface="Nikosh" pitchFamily="2" charset="0"/>
              </a:rPr>
              <a:t>-২০১১</a:t>
            </a:r>
          </a:p>
          <a:p>
            <a:pPr lvl="1" eaLnBrk="1" hangingPunct="1"/>
            <a:r>
              <a:rPr lang="bn-IN" altLang="en-US" sz="2200" dirty="0" smtClean="0">
                <a:latin typeface="Nikosh" pitchFamily="2" charset="0"/>
                <a:ea typeface="Nikosh" pitchFamily="2" charset="0"/>
                <a:cs typeface="Nikosh" pitchFamily="2" charset="0"/>
              </a:rPr>
              <a:t>দুর্যোগ ব্যবস্থাপনা আইন</a:t>
            </a:r>
            <a:r>
              <a:rPr lang="en-US" altLang="en-US" sz="2200" dirty="0" smtClean="0">
                <a:latin typeface="Nikosh" pitchFamily="2" charset="0"/>
                <a:ea typeface="Nikosh" pitchFamily="2" charset="0"/>
                <a:cs typeface="Nikosh" pitchFamily="2" charset="0"/>
              </a:rPr>
              <a:t> ২০১২</a:t>
            </a:r>
            <a:endParaRPr lang="bn-BD" altLang="en-US" sz="2200" dirty="0" smtClean="0">
              <a:latin typeface="Nikosh" pitchFamily="2" charset="0"/>
              <a:ea typeface="Nikosh" pitchFamily="2" charset="0"/>
              <a:cs typeface="Nikosh" pitchFamily="2" charset="0"/>
            </a:endParaRPr>
          </a:p>
          <a:p>
            <a:pPr lvl="1" eaLnBrk="1" hangingPunct="1"/>
            <a:r>
              <a:rPr lang="bn-IN" altLang="en-US" sz="2200" dirty="0" smtClean="0">
                <a:latin typeface="Nikosh" pitchFamily="2" charset="0"/>
                <a:ea typeface="Nikosh" pitchFamily="2" charset="0"/>
                <a:cs typeface="Nikosh" pitchFamily="2" charset="0"/>
              </a:rPr>
              <a:t>আপদকালীন পরিকল্পনা (</a:t>
            </a:r>
            <a:r>
              <a:rPr lang="en-US" altLang="en-US" sz="1800" dirty="0" smtClean="0">
                <a:latin typeface="Nikosh" pitchFamily="2" charset="0"/>
                <a:ea typeface="Nikosh" pitchFamily="2" charset="0"/>
                <a:cs typeface="Nikosh" pitchFamily="2" charset="0"/>
              </a:rPr>
              <a:t>Contingency Plan</a:t>
            </a:r>
            <a:r>
              <a:rPr lang="en-US" altLang="en-US" sz="2200" dirty="0" smtClean="0">
                <a:latin typeface="Nikosh" pitchFamily="2" charset="0"/>
                <a:ea typeface="Nikosh" pitchFamily="2" charset="0"/>
                <a:cs typeface="Nikosh" pitchFamily="2" charset="0"/>
              </a:rPr>
              <a:t>)</a:t>
            </a:r>
            <a:endParaRPr lang="bn-BD" altLang="en-US" sz="2200" dirty="0" smtClean="0">
              <a:latin typeface="Nikosh" pitchFamily="2" charset="0"/>
              <a:ea typeface="Nikosh" pitchFamily="2" charset="0"/>
              <a:cs typeface="Nikosh" pitchFamily="2" charset="0"/>
            </a:endParaRPr>
          </a:p>
          <a:p>
            <a:pPr lvl="1" eaLnBrk="1" hangingPunct="1"/>
            <a:r>
              <a:rPr lang="bn-BD" altLang="en-US" sz="2200" dirty="0" smtClean="0">
                <a:latin typeface="Nikosh" pitchFamily="2" charset="0"/>
                <a:ea typeface="Nikosh" pitchFamily="2" charset="0"/>
                <a:cs typeface="Nikosh" pitchFamily="2" charset="0"/>
              </a:rPr>
              <a:t>সকল কার্যক্রম নির্দেশিকা গাইডলাইন</a:t>
            </a:r>
            <a:endParaRPr lang="bn-IN" altLang="en-US" sz="2200" dirty="0" smtClean="0">
              <a:latin typeface="Nikosh" pitchFamily="2" charset="0"/>
              <a:ea typeface="Nikosh" pitchFamily="2" charset="0"/>
              <a:cs typeface="Nikosh" pitchFamily="2" charset="0"/>
            </a:endParaRPr>
          </a:p>
          <a:p>
            <a:pPr lvl="1" eaLnBrk="1" hangingPunct="1"/>
            <a:endParaRPr lang="bn-IN" altLang="en-US" sz="2000" dirty="0" smtClean="0">
              <a:latin typeface="Nikosh" pitchFamily="2" charset="0"/>
              <a:ea typeface="Nikosh" pitchFamily="2" charset="0"/>
              <a:cs typeface="Nikosh" pitchFamily="2" charset="0"/>
            </a:endParaRPr>
          </a:p>
          <a:p>
            <a:pPr eaLnBrk="1" hangingPunct="1"/>
            <a:endParaRPr lang="en-US" altLang="en-US" dirty="0" smtClean="0"/>
          </a:p>
        </p:txBody>
      </p:sp>
      <p:sp>
        <p:nvSpPr>
          <p:cNvPr id="22532" name="Content Placeholder 3"/>
          <p:cNvSpPr>
            <a:spLocks noGrp="1"/>
          </p:cNvSpPr>
          <p:nvPr>
            <p:ph sz="half" idx="2"/>
          </p:nvPr>
        </p:nvSpPr>
        <p:spPr>
          <a:xfrm>
            <a:off x="757328" y="4571995"/>
            <a:ext cx="5698865" cy="1643610"/>
          </a:xfrm>
          <a:solidFill>
            <a:schemeClr val="bg2"/>
          </a:solidFill>
        </p:spPr>
        <p:style>
          <a:lnRef idx="1">
            <a:schemeClr val="accent6"/>
          </a:lnRef>
          <a:fillRef idx="2">
            <a:schemeClr val="accent6"/>
          </a:fillRef>
          <a:effectRef idx="1">
            <a:schemeClr val="accent6"/>
          </a:effectRef>
          <a:fontRef idx="minor">
            <a:schemeClr val="dk1"/>
          </a:fontRef>
        </p:style>
        <p:txBody>
          <a:bodyPr/>
          <a:lstStyle/>
          <a:p>
            <a:pPr lvl="1" eaLnBrk="1" hangingPunct="1">
              <a:buFont typeface="Arial" charset="0"/>
              <a:buNone/>
            </a:pPr>
            <a:r>
              <a:rPr lang="bn-BD" altLang="en-US" sz="2800" dirty="0" smtClean="0">
                <a:solidFill>
                  <a:schemeClr val="tx1"/>
                </a:solidFill>
                <a:latin typeface="Nikosh" pitchFamily="2" charset="0"/>
                <a:ea typeface="Nikosh" pitchFamily="2" charset="0"/>
                <a:cs typeface="Nikosh" pitchFamily="2" charset="0"/>
              </a:rPr>
              <a:t>প্রক্রিয়াধীনঃ</a:t>
            </a:r>
          </a:p>
          <a:p>
            <a:pPr lvl="1" eaLnBrk="1" hangingPunct="1"/>
            <a:r>
              <a:rPr lang="bn-IN" altLang="en-US" sz="2200" dirty="0" smtClean="0">
                <a:solidFill>
                  <a:schemeClr val="tx1"/>
                </a:solidFill>
                <a:latin typeface="Nikosh" pitchFamily="2" charset="0"/>
                <a:ea typeface="Nikosh" pitchFamily="2" charset="0"/>
                <a:cs typeface="Nikosh" pitchFamily="2" charset="0"/>
              </a:rPr>
              <a:t>দুর্যোগ ব্যবস্থাপনা নীতিমালা</a:t>
            </a:r>
            <a:endParaRPr lang="bn-BD" altLang="en-US" sz="2200" dirty="0" smtClean="0">
              <a:solidFill>
                <a:schemeClr val="tx1"/>
              </a:solidFill>
              <a:latin typeface="Nikosh" pitchFamily="2" charset="0"/>
              <a:ea typeface="Nikosh" pitchFamily="2" charset="0"/>
              <a:cs typeface="Nikosh" pitchFamily="2" charset="0"/>
            </a:endParaRPr>
          </a:p>
          <a:p>
            <a:pPr lvl="1" eaLnBrk="1" hangingPunct="1"/>
            <a:r>
              <a:rPr lang="bn-BD" altLang="en-US" sz="2200" dirty="0" smtClean="0">
                <a:solidFill>
                  <a:schemeClr val="tx1"/>
                </a:solidFill>
                <a:latin typeface="Nikosh" pitchFamily="2" charset="0"/>
                <a:ea typeface="Nikosh" pitchFamily="2" charset="0"/>
                <a:cs typeface="Nikosh" pitchFamily="2" charset="0"/>
              </a:rPr>
              <a:t>দুর্যোগ ব্যবস্থাপনা আইনের বিধিমালা </a:t>
            </a:r>
          </a:p>
          <a:p>
            <a:pPr lvl="1" eaLnBrk="1" hangingPunct="1"/>
            <a:r>
              <a:rPr lang="bn-BD" altLang="en-US" sz="2200" dirty="0" smtClean="0">
                <a:solidFill>
                  <a:schemeClr val="tx1"/>
                </a:solidFill>
                <a:latin typeface="Nikosh" pitchFamily="2" charset="0"/>
                <a:ea typeface="Nikosh" pitchFamily="2" charset="0"/>
                <a:cs typeface="Nikosh" pitchFamily="2" charset="0"/>
              </a:rPr>
              <a:t>সুনামী নীতিমালা  </a:t>
            </a: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537637" y="1518556"/>
            <a:ext cx="1691617" cy="2383971"/>
          </a:xfrm>
          <a:prstGeom prst="rect">
            <a:avLst/>
          </a:prstGeom>
          <a:effectLst>
            <a:outerShdw blurRad="50800" dist="38100" dir="13500000" algn="br" rotWithShape="0">
              <a:prstClr val="black">
                <a:alpha val="40000"/>
              </a:prstClr>
            </a:outerShdw>
          </a:effectLst>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95866" y="2313234"/>
            <a:ext cx="1725280" cy="2383971"/>
          </a:xfrm>
          <a:prstGeom prst="rect">
            <a:avLst/>
          </a:prstGeom>
          <a:effectLst>
            <a:outerShdw blurRad="50800" dist="38100" dir="13500000" algn="br" rotWithShape="0">
              <a:prstClr val="black">
                <a:alpha val="40000"/>
              </a:prstClr>
            </a:outerShdw>
          </a:effectLst>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108234" y="3249430"/>
            <a:ext cx="1693874" cy="2383971"/>
          </a:xfrm>
          <a:prstGeom prst="rect">
            <a:avLst/>
          </a:prstGeom>
          <a:ln>
            <a:solidFill>
              <a:schemeClr val="tx1"/>
            </a:solidFill>
          </a:ln>
          <a:effectLst>
            <a:outerShdw blurRad="50800" dist="38100" dir="13500000" algn="br" rotWithShape="0">
              <a:prstClr val="black">
                <a:alpha val="40000"/>
              </a:prstClr>
            </a:outerShdw>
          </a:effectLst>
        </p:spPr>
      </p:pic>
    </p:spTree>
    <p:extLst>
      <p:ext uri="{BB962C8B-B14F-4D97-AF65-F5344CB8AC3E}">
        <p14:creationId xmlns="" xmlns:p14="http://schemas.microsoft.com/office/powerpoint/2010/main" val="774941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685796" y="856447"/>
            <a:ext cx="7475806" cy="550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bn-IN" altLang="en-US" sz="3600" dirty="0" smtClean="0">
                <a:latin typeface="Nikosh" pitchFamily="2" charset="0"/>
                <a:ea typeface="Nikosh" pitchFamily="2" charset="0"/>
                <a:cs typeface="Nikosh" pitchFamily="2" charset="0"/>
              </a:rPr>
              <a:t>বিগত পাঁচ বছরে সম্পাদিত স্ট্রাকচারাল কার্যক্রম</a:t>
            </a:r>
            <a:endParaRPr lang="en-US" altLang="en-US" sz="3600" dirty="0" smtClean="0">
              <a:latin typeface="Nikosh" pitchFamily="2" charset="0"/>
              <a:ea typeface="Nikosh" pitchFamily="2" charset="0"/>
              <a:cs typeface="Nikosh" pitchFamily="2" charset="0"/>
            </a:endParaRPr>
          </a:p>
        </p:txBody>
      </p:sp>
      <p:sp>
        <p:nvSpPr>
          <p:cNvPr id="3" name="Content Placeholder 2"/>
          <p:cNvSpPr>
            <a:spLocks noGrp="1"/>
          </p:cNvSpPr>
          <p:nvPr>
            <p:ph idx="1"/>
          </p:nvPr>
        </p:nvSpPr>
        <p:spPr>
          <a:xfrm>
            <a:off x="598709" y="1825624"/>
            <a:ext cx="9066152" cy="4274233"/>
          </a:xfrm>
        </p:spPr>
        <p:txBody>
          <a:bodyPr>
            <a:normAutofit fontScale="85000" lnSpcReduction="20000"/>
          </a:bodyPr>
          <a:lstStyle/>
          <a:p>
            <a:pPr eaLnBrk="1" hangingPunct="1"/>
            <a:r>
              <a:rPr lang="bn-BD" altLang="en-US" dirty="0" smtClean="0">
                <a:latin typeface="Nikosh" pitchFamily="2" charset="0"/>
                <a:ea typeface="Nikosh" pitchFamily="2" charset="0"/>
                <a:cs typeface="Nikosh" pitchFamily="2" charset="0"/>
              </a:rPr>
              <a:t>উপকূলীয় অঞ্চলে </a:t>
            </a:r>
            <a:r>
              <a:rPr lang="bn-BD" altLang="en-US" dirty="0" smtClean="0">
                <a:solidFill>
                  <a:srgbClr val="C00000"/>
                </a:solidFill>
                <a:latin typeface="Nikosh" pitchFamily="2" charset="0"/>
                <a:ea typeface="Nikosh" pitchFamily="2" charset="0"/>
                <a:cs typeface="Nikosh" pitchFamily="2" charset="0"/>
              </a:rPr>
              <a:t>বহুমুখী </a:t>
            </a:r>
            <a:r>
              <a:rPr lang="bn-IN" altLang="en-US" dirty="0" smtClean="0">
                <a:solidFill>
                  <a:srgbClr val="C00000"/>
                </a:solidFill>
                <a:latin typeface="Nikosh" pitchFamily="2" charset="0"/>
                <a:ea typeface="Nikosh" pitchFamily="2" charset="0"/>
                <a:cs typeface="Nikosh" pitchFamily="2" charset="0"/>
              </a:rPr>
              <a:t>ঘূর্ণিঝড় আশ্রয় কেন্দ্র </a:t>
            </a:r>
            <a:r>
              <a:rPr lang="bn-IN" altLang="en-US" dirty="0" smtClean="0">
                <a:latin typeface="Nikosh" pitchFamily="2" charset="0"/>
                <a:ea typeface="Nikosh" pitchFamily="2" charset="0"/>
                <a:cs typeface="Nikosh" pitchFamily="2" charset="0"/>
              </a:rPr>
              <a:t>নির্মাণ</a:t>
            </a:r>
            <a:r>
              <a:rPr lang="en-US" altLang="en-US" dirty="0" smtClean="0">
                <a:latin typeface="Nikosh" pitchFamily="2" charset="0"/>
                <a:ea typeface="Nikosh" pitchFamily="2" charset="0"/>
                <a:cs typeface="Nikosh" pitchFamily="2" charset="0"/>
              </a:rPr>
              <a:t> </a:t>
            </a:r>
            <a:r>
              <a:rPr lang="bn-BD" altLang="en-US" dirty="0" smtClean="0">
                <a:latin typeface="Nikosh" pitchFamily="2" charset="0"/>
                <a:ea typeface="Nikosh" pitchFamily="2" charset="0"/>
                <a:cs typeface="Nikosh" pitchFamily="2" charset="0"/>
              </a:rPr>
              <a:t>১০০টি</a:t>
            </a:r>
            <a:endParaRPr lang="en-US" altLang="en-US" dirty="0" smtClean="0">
              <a:latin typeface="Nikosh" pitchFamily="2" charset="0"/>
              <a:ea typeface="Nikosh" pitchFamily="2" charset="0"/>
              <a:cs typeface="Nikosh" pitchFamily="2" charset="0"/>
            </a:endParaRPr>
          </a:p>
          <a:p>
            <a:pPr>
              <a:buNone/>
            </a:pP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নির্মাণ</a:t>
            </a:r>
            <a:r>
              <a:rPr lang="bn-BD" altLang="en-US" dirty="0" smtClean="0">
                <a:latin typeface="Nikosh" pitchFamily="2" charset="0"/>
                <a:ea typeface="Nikosh" pitchFamily="2" charset="0"/>
                <a:cs typeface="Nikosh" pitchFamily="2" charset="0"/>
              </a:rPr>
              <a:t> করা হয়েছে</a:t>
            </a:r>
            <a:r>
              <a:rPr lang="bn-IN" altLang="en-US" dirty="0">
                <a:latin typeface="Nikosh" pitchFamily="2" charset="0"/>
                <a:ea typeface="Nikosh" pitchFamily="2" charset="0"/>
                <a:cs typeface="Nikosh" pitchFamily="2" charset="0"/>
              </a:rPr>
              <a:t>- </a:t>
            </a:r>
            <a:r>
              <a:rPr lang="bn-IN" altLang="en-US" dirty="0" smtClean="0">
                <a:latin typeface="Nikosh" pitchFamily="2" charset="0"/>
                <a:ea typeface="Nikosh" pitchFamily="2" charset="0"/>
                <a:cs typeface="Nikosh" pitchFamily="2" charset="0"/>
              </a:rPr>
              <a:t>৬৩ </a:t>
            </a:r>
            <a:r>
              <a:rPr lang="bn-BD" altLang="en-US" dirty="0">
                <a:latin typeface="Nikosh" pitchFamily="2" charset="0"/>
                <a:ea typeface="Nikosh" pitchFamily="2" charset="0"/>
                <a:cs typeface="Nikosh" pitchFamily="2" charset="0"/>
              </a:rPr>
              <a:t>টি</a:t>
            </a:r>
            <a:r>
              <a:rPr lang="bn-IN"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কাজ</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চলমান</a:t>
            </a:r>
            <a:r>
              <a:rPr lang="bn-BD" altLang="en-US" dirty="0" smtClean="0">
                <a:latin typeface="Nikosh" pitchFamily="2" charset="0"/>
                <a:ea typeface="Nikosh" pitchFamily="2" charset="0"/>
                <a:cs typeface="Nikosh" pitchFamily="2" charset="0"/>
              </a:rPr>
              <a:t> রয়েছে</a:t>
            </a:r>
            <a:r>
              <a:rPr lang="bn-IN" altLang="en-US" dirty="0" smtClean="0">
                <a:latin typeface="Nikosh" pitchFamily="2" charset="0"/>
                <a:ea typeface="Nikosh" pitchFamily="2" charset="0"/>
                <a:cs typeface="Nikosh" pitchFamily="2" charset="0"/>
              </a:rPr>
              <a:t> ৩৭</a:t>
            </a:r>
            <a:r>
              <a:rPr lang="bn-BD" altLang="en-US" dirty="0" smtClean="0">
                <a:latin typeface="Nikosh" pitchFamily="2" charset="0"/>
                <a:ea typeface="Nikosh" pitchFamily="2" charset="0"/>
                <a:cs typeface="Nikosh" pitchFamily="2" charset="0"/>
              </a:rPr>
              <a:t>টি</a:t>
            </a:r>
            <a:r>
              <a:rPr lang="en-US" altLang="en-US" dirty="0" smtClean="0">
                <a:latin typeface="Nikosh" pitchFamily="2" charset="0"/>
                <a:ea typeface="Nikosh" pitchFamily="2" charset="0"/>
                <a:cs typeface="Nikosh" pitchFamily="2" charset="0"/>
              </a:rPr>
              <a:t>)</a:t>
            </a:r>
            <a:endParaRPr lang="bn-BD" altLang="en-US" dirty="0" smtClean="0">
              <a:latin typeface="Nikosh" pitchFamily="2" charset="0"/>
              <a:ea typeface="Nikosh" pitchFamily="2" charset="0"/>
              <a:cs typeface="Nikosh" pitchFamily="2" charset="0"/>
            </a:endParaRPr>
          </a:p>
          <a:p>
            <a:r>
              <a:rPr lang="bn-IN" altLang="en-US" dirty="0" smtClean="0">
                <a:latin typeface="Nikosh" pitchFamily="2" charset="0"/>
                <a:ea typeface="Nikosh" pitchFamily="2" charset="0"/>
                <a:cs typeface="Nikosh" pitchFamily="2" charset="0"/>
              </a:rPr>
              <a:t>বন্যা</a:t>
            </a:r>
            <a:r>
              <a:rPr lang="bn-BD" altLang="en-US" dirty="0" smtClean="0">
                <a:latin typeface="Nikosh" pitchFamily="2" charset="0"/>
                <a:ea typeface="Nikosh" pitchFamily="2" charset="0"/>
                <a:cs typeface="Nikosh" pitchFamily="2" charset="0"/>
              </a:rPr>
              <a:t>প্রবণ ও নদীভাঙ্গন এলাকায়</a:t>
            </a:r>
            <a:r>
              <a:rPr lang="bn-IN" altLang="en-US" dirty="0" smtClean="0">
                <a:latin typeface="Nikosh" pitchFamily="2" charset="0"/>
                <a:ea typeface="Nikosh" pitchFamily="2" charset="0"/>
                <a:cs typeface="Nikosh" pitchFamily="2" charset="0"/>
              </a:rPr>
              <a:t> </a:t>
            </a:r>
            <a:r>
              <a:rPr lang="bn-IN" altLang="en-US" dirty="0" smtClean="0">
                <a:solidFill>
                  <a:srgbClr val="0000CC"/>
                </a:solidFill>
                <a:latin typeface="Nikosh" pitchFamily="2" charset="0"/>
                <a:ea typeface="Nikosh" pitchFamily="2" charset="0"/>
                <a:cs typeface="Nikosh" pitchFamily="2" charset="0"/>
              </a:rPr>
              <a:t>বন্যা আশ্রয়কেন্দ্র </a:t>
            </a:r>
            <a:r>
              <a:rPr lang="bn-IN" altLang="en-US" dirty="0" smtClean="0">
                <a:latin typeface="Nikosh" pitchFamily="2" charset="0"/>
                <a:ea typeface="Nikosh" pitchFamily="2" charset="0"/>
                <a:cs typeface="Nikosh" pitchFamily="2" charset="0"/>
              </a:rPr>
              <a:t>নির্মাণ</a:t>
            </a:r>
            <a:r>
              <a:rPr lang="bn-BD" altLang="en-US" dirty="0" smtClean="0">
                <a:latin typeface="Nikosh" pitchFamily="2" charset="0"/>
                <a:ea typeface="Nikosh" pitchFamily="2" charset="0"/>
                <a:cs typeface="Nikosh" pitchFamily="2" charset="0"/>
              </a:rPr>
              <a:t> ২</a:t>
            </a:r>
            <a:r>
              <a:rPr lang="en-US" altLang="en-US" dirty="0" smtClean="0">
                <a:latin typeface="Nikosh" pitchFamily="2" charset="0"/>
                <a:ea typeface="Nikosh" pitchFamily="2" charset="0"/>
                <a:cs typeface="Nikosh" pitchFamily="2" charset="0"/>
              </a:rPr>
              <a:t>৫</a:t>
            </a:r>
            <a:r>
              <a:rPr lang="bn-BD" altLang="en-US" dirty="0" smtClean="0">
                <a:latin typeface="Nikosh" pitchFamily="2" charset="0"/>
                <a:ea typeface="Nikosh" pitchFamily="2" charset="0"/>
                <a:cs typeface="Nikosh" pitchFamily="2" charset="0"/>
              </a:rPr>
              <a:t>৩টি</a:t>
            </a:r>
          </a:p>
          <a:p>
            <a:pPr marL="0" indent="0">
              <a:buNone/>
            </a:pPr>
            <a:r>
              <a:rPr lang="bn-BD" altLang="en-US" dirty="0" smtClean="0">
                <a:latin typeface="Nikosh" pitchFamily="2" charset="0"/>
                <a:ea typeface="Nikosh" pitchFamily="2" charset="0"/>
                <a:cs typeface="Nikosh" pitchFamily="2" charset="0"/>
              </a:rPr>
              <a:t> </a:t>
            </a:r>
            <a:r>
              <a:rPr lang="en-US" altLang="en-US" dirty="0" smtClean="0">
                <a:latin typeface="Nikosh" pitchFamily="2" charset="0"/>
                <a:ea typeface="Nikosh" pitchFamily="2" charset="0"/>
                <a:cs typeface="Nikosh" pitchFamily="2" charset="0"/>
              </a:rPr>
              <a:t>  (</a:t>
            </a:r>
            <a:r>
              <a:rPr lang="en-US" altLang="en-US" dirty="0" err="1">
                <a:latin typeface="Nikosh" pitchFamily="2" charset="0"/>
                <a:ea typeface="Nikosh" pitchFamily="2" charset="0"/>
                <a:cs typeface="Nikosh" pitchFamily="2" charset="0"/>
              </a:rPr>
              <a:t>নির্মাণ</a:t>
            </a:r>
            <a:r>
              <a:rPr lang="bn-BD" altLang="en-US" dirty="0">
                <a:latin typeface="Nikosh" pitchFamily="2" charset="0"/>
                <a:ea typeface="Nikosh" pitchFamily="2" charset="0"/>
                <a:cs typeface="Nikosh" pitchFamily="2" charset="0"/>
              </a:rPr>
              <a:t> করা হয়েছে</a:t>
            </a:r>
            <a:r>
              <a:rPr lang="bn-IN" altLang="en-US" dirty="0">
                <a:latin typeface="Nikosh" pitchFamily="2" charset="0"/>
                <a:ea typeface="Nikosh" pitchFamily="2" charset="0"/>
                <a:cs typeface="Nikosh" pitchFamily="2" charset="0"/>
              </a:rPr>
              <a:t>- </a:t>
            </a:r>
            <a:r>
              <a:rPr lang="en-US" altLang="en-US" dirty="0" smtClean="0">
                <a:latin typeface="Nikosh" pitchFamily="2" charset="0"/>
                <a:ea typeface="Nikosh" pitchFamily="2" charset="0"/>
                <a:cs typeface="Nikosh" pitchFamily="2" charset="0"/>
              </a:rPr>
              <a:t>৯৭</a:t>
            </a:r>
            <a:r>
              <a:rPr lang="bn-BD" altLang="en-US" dirty="0" smtClean="0">
                <a:latin typeface="Nikosh" pitchFamily="2" charset="0"/>
                <a:ea typeface="Nikosh" pitchFamily="2" charset="0"/>
                <a:cs typeface="Nikosh" pitchFamily="2" charset="0"/>
              </a:rPr>
              <a:t>টি</a:t>
            </a:r>
            <a:r>
              <a:rPr lang="bn-IN" altLang="en-US" dirty="0">
                <a:latin typeface="Nikosh" pitchFamily="2" charset="0"/>
                <a:ea typeface="Nikosh" pitchFamily="2" charset="0"/>
                <a:cs typeface="Nikosh" pitchFamily="2" charset="0"/>
              </a:rPr>
              <a:t>, </a:t>
            </a:r>
            <a:r>
              <a:rPr lang="en-US" altLang="en-US" dirty="0" err="1">
                <a:latin typeface="Nikosh" pitchFamily="2" charset="0"/>
                <a:ea typeface="Nikosh" pitchFamily="2" charset="0"/>
                <a:cs typeface="Nikosh" pitchFamily="2" charset="0"/>
              </a:rPr>
              <a:t>কাজ</a:t>
            </a:r>
            <a:r>
              <a:rPr lang="en-US" altLang="en-US" dirty="0">
                <a:latin typeface="Nikosh" pitchFamily="2" charset="0"/>
                <a:ea typeface="Nikosh" pitchFamily="2" charset="0"/>
                <a:cs typeface="Nikosh" pitchFamily="2" charset="0"/>
              </a:rPr>
              <a:t> </a:t>
            </a:r>
            <a:r>
              <a:rPr lang="en-US" altLang="en-US" dirty="0" err="1">
                <a:latin typeface="Nikosh" pitchFamily="2" charset="0"/>
                <a:ea typeface="Nikosh" pitchFamily="2" charset="0"/>
                <a:cs typeface="Nikosh" pitchFamily="2" charset="0"/>
              </a:rPr>
              <a:t>চলমান</a:t>
            </a:r>
            <a:r>
              <a:rPr lang="bn-BD" altLang="en-US" dirty="0">
                <a:latin typeface="Nikosh" pitchFamily="2" charset="0"/>
                <a:ea typeface="Nikosh" pitchFamily="2" charset="0"/>
                <a:cs typeface="Nikosh" pitchFamily="2" charset="0"/>
              </a:rPr>
              <a:t> রয়েছে</a:t>
            </a:r>
            <a:r>
              <a:rPr lang="bn-IN" altLang="en-US" dirty="0">
                <a:latin typeface="Nikosh" pitchFamily="2" charset="0"/>
                <a:ea typeface="Nikosh" pitchFamily="2" charset="0"/>
                <a:cs typeface="Nikosh" pitchFamily="2" charset="0"/>
              </a:rPr>
              <a:t>- </a:t>
            </a:r>
            <a:r>
              <a:rPr lang="bn-BD" altLang="en-US" dirty="0" smtClean="0">
                <a:latin typeface="Nikosh" pitchFamily="2" charset="0"/>
                <a:ea typeface="Nikosh" pitchFamily="2" charset="0"/>
                <a:cs typeface="Nikosh" pitchFamily="2" charset="0"/>
              </a:rPr>
              <a:t>১৫৬টি</a:t>
            </a:r>
            <a:r>
              <a:rPr lang="en-US" altLang="en-US" dirty="0">
                <a:latin typeface="Nikosh" pitchFamily="2" charset="0"/>
                <a:ea typeface="Nikosh" pitchFamily="2" charset="0"/>
                <a:cs typeface="Nikosh" pitchFamily="2" charset="0"/>
              </a:rPr>
              <a:t>)</a:t>
            </a:r>
            <a:endParaRPr lang="bn-IN" altLang="en-US" dirty="0" smtClean="0">
              <a:latin typeface="Nikosh" pitchFamily="2" charset="0"/>
              <a:ea typeface="Nikosh" pitchFamily="2" charset="0"/>
              <a:cs typeface="Nikosh" pitchFamily="2" charset="0"/>
            </a:endParaRPr>
          </a:p>
          <a:p>
            <a:r>
              <a:rPr lang="bn-BD" altLang="en-US" dirty="0" smtClean="0">
                <a:solidFill>
                  <a:srgbClr val="FF6600"/>
                </a:solidFill>
                <a:latin typeface="Nikosh" pitchFamily="2" charset="0"/>
                <a:ea typeface="Nikosh" pitchFamily="2" charset="0"/>
                <a:cs typeface="Nikosh" pitchFamily="2" charset="0"/>
              </a:rPr>
              <a:t>ব্রীজ</a:t>
            </a:r>
            <a:r>
              <a:rPr lang="en-US" altLang="en-US" dirty="0" smtClean="0">
                <a:solidFill>
                  <a:srgbClr val="FF6600"/>
                </a:solidFill>
                <a:latin typeface="Nikosh" pitchFamily="2" charset="0"/>
                <a:ea typeface="Nikosh" pitchFamily="2" charset="0"/>
                <a:cs typeface="Nikosh" pitchFamily="2" charset="0"/>
              </a:rPr>
              <a:t> </a:t>
            </a:r>
            <a:r>
              <a:rPr lang="bn-IN" altLang="en-US" dirty="0" smtClean="0">
                <a:solidFill>
                  <a:srgbClr val="FF6600"/>
                </a:solidFill>
                <a:latin typeface="Nikosh" pitchFamily="2" charset="0"/>
                <a:ea typeface="Nikosh" pitchFamily="2" charset="0"/>
                <a:cs typeface="Nikosh" pitchFamily="2" charset="0"/>
              </a:rPr>
              <a:t>কালভার্ট </a:t>
            </a:r>
            <a:r>
              <a:rPr lang="bn-IN" altLang="en-US" dirty="0" smtClean="0">
                <a:latin typeface="Nikosh" pitchFamily="2" charset="0"/>
                <a:ea typeface="Nikosh" pitchFamily="2" charset="0"/>
                <a:cs typeface="Nikosh" pitchFamily="2" charset="0"/>
              </a:rPr>
              <a:t>নির্মাণ</a:t>
            </a:r>
            <a:r>
              <a:rPr lang="bn-BD" altLang="en-US" dirty="0" smtClean="0">
                <a:latin typeface="Nikosh" pitchFamily="2" charset="0"/>
                <a:ea typeface="Nikosh" pitchFamily="2" charset="0"/>
                <a:cs typeface="Nikosh" pitchFamily="2" charset="0"/>
              </a:rPr>
              <a:t> ৪৯০৭টি</a:t>
            </a:r>
            <a:endParaRPr lang="bn-IN" altLang="en-US" dirty="0" smtClean="0">
              <a:latin typeface="Nikosh" pitchFamily="2" charset="0"/>
              <a:ea typeface="Nikosh" pitchFamily="2" charset="0"/>
              <a:cs typeface="Nikosh" pitchFamily="2" charset="0"/>
            </a:endParaRPr>
          </a:p>
          <a:p>
            <a:pPr algn="just" eaLnBrk="1" hangingPunct="1"/>
            <a:r>
              <a:rPr lang="bn-BD" altLang="en-US" dirty="0" smtClean="0">
                <a:latin typeface="Nikosh" pitchFamily="2" charset="0"/>
                <a:ea typeface="Nikosh" pitchFamily="2" charset="0"/>
                <a:cs typeface="Nikosh" pitchFamily="2" charset="0"/>
              </a:rPr>
              <a:t> </a:t>
            </a:r>
            <a:r>
              <a:rPr lang="bn-BD" altLang="en-US" dirty="0" smtClean="0">
                <a:solidFill>
                  <a:srgbClr val="0000CC"/>
                </a:solidFill>
                <a:latin typeface="Nikosh" pitchFamily="2" charset="0"/>
                <a:ea typeface="Nikosh" pitchFamily="2" charset="0"/>
                <a:cs typeface="Nikosh" pitchFamily="2" charset="0"/>
              </a:rPr>
              <a:t>অভিযোজন/ </a:t>
            </a:r>
            <a:r>
              <a:rPr lang="en-US" altLang="en-US" dirty="0" err="1" smtClean="0">
                <a:solidFill>
                  <a:srgbClr val="0000CC"/>
                </a:solidFill>
                <a:latin typeface="Nikosh" pitchFamily="2" charset="0"/>
                <a:ea typeface="Nikosh" pitchFamily="2" charset="0"/>
                <a:cs typeface="Nikosh" pitchFamily="2" charset="0"/>
              </a:rPr>
              <a:t>ঝুঁকিহ্রাস</a:t>
            </a:r>
            <a:r>
              <a:rPr lang="en-US" altLang="en-US" dirty="0" smtClean="0">
                <a:solidFill>
                  <a:srgbClr val="0000CC"/>
                </a:solidFill>
                <a:latin typeface="Nikosh" pitchFamily="2" charset="0"/>
                <a:ea typeface="Nikosh" pitchFamily="2" charset="0"/>
                <a:cs typeface="Nikosh" pitchFamily="2" charset="0"/>
              </a:rPr>
              <a:t> </a:t>
            </a:r>
            <a:r>
              <a:rPr lang="en-US" altLang="en-US" dirty="0" err="1" smtClean="0">
                <a:solidFill>
                  <a:srgbClr val="0000CC"/>
                </a:solidFill>
                <a:latin typeface="Nikosh" pitchFamily="2" charset="0"/>
                <a:ea typeface="Nikosh" pitchFamily="2" charset="0"/>
                <a:cs typeface="Nikosh" pitchFamily="2" charset="0"/>
              </a:rPr>
              <a:t>কার্যক্রম</a:t>
            </a:r>
            <a:r>
              <a:rPr lang="en-US" altLang="en-US" dirty="0" smtClean="0">
                <a:solidFill>
                  <a:srgbClr val="0000CC"/>
                </a:solidFill>
                <a:latin typeface="Nikosh" pitchFamily="2" charset="0"/>
                <a:ea typeface="Nikosh" pitchFamily="2" charset="0"/>
                <a:cs typeface="Nikosh" pitchFamily="2" charset="0"/>
              </a:rPr>
              <a:t> </a:t>
            </a:r>
            <a:r>
              <a:rPr lang="en-US" altLang="en-US" dirty="0" smtClean="0">
                <a:latin typeface="Nikosh" pitchFamily="2" charset="0"/>
                <a:ea typeface="Nikosh" pitchFamily="2" charset="0"/>
                <a:cs typeface="Nikosh" pitchFamily="2" charset="0"/>
              </a:rPr>
              <a:t>(</a:t>
            </a:r>
            <a:r>
              <a:rPr lang="en-US" altLang="en-US" dirty="0" err="1" smtClean="0">
                <a:latin typeface="Nikosh" pitchFamily="2" charset="0"/>
                <a:ea typeface="Nikosh" pitchFamily="2" charset="0"/>
                <a:cs typeface="Nikosh" pitchFamily="2" charset="0"/>
              </a:rPr>
              <a:t>পুকুর</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খনন</a:t>
            </a:r>
            <a:r>
              <a:rPr lang="en-US" altLang="en-US" dirty="0" smtClean="0">
                <a:latin typeface="Nikosh" pitchFamily="2" charset="0"/>
                <a:ea typeface="Nikosh" pitchFamily="2" charset="0"/>
                <a:cs typeface="Nikosh" pitchFamily="2" charset="0"/>
              </a:rPr>
              <a:t>,</a:t>
            </a:r>
            <a:r>
              <a:rPr lang="bn-BD" altLang="en-US" dirty="0" smtClean="0">
                <a:latin typeface="Nikosh" pitchFamily="2" charset="0"/>
                <a:ea typeface="Nikosh" pitchFamily="2" charset="0"/>
                <a:cs typeface="Nikosh" pitchFamily="2" charset="0"/>
              </a:rPr>
              <a:t> মুজিব</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কিল্লা</a:t>
            </a:r>
            <a:r>
              <a:rPr lang="en-US" altLang="en-US" dirty="0" smtClean="0">
                <a:latin typeface="Nikosh" pitchFamily="2" charset="0"/>
                <a:ea typeface="Nikosh" pitchFamily="2" charset="0"/>
                <a:cs typeface="Nikosh" pitchFamily="2" charset="0"/>
              </a:rPr>
              <a:t>,</a:t>
            </a:r>
          </a:p>
          <a:p>
            <a:pPr marL="0" indent="0" algn="just" eaLnBrk="1" hangingPunct="1">
              <a:buNone/>
            </a:pPr>
            <a:r>
              <a:rPr lang="en-US" altLang="en-US" dirty="0">
                <a:latin typeface="Nikosh" pitchFamily="2" charset="0"/>
                <a:ea typeface="Nikosh" pitchFamily="2" charset="0"/>
                <a:cs typeface="Nikosh" pitchFamily="2" charset="0"/>
              </a:rPr>
              <a:t> </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বাঁধ</a:t>
            </a:r>
            <a:r>
              <a:rPr lang="en-US" altLang="en-US" dirty="0" smtClean="0">
                <a:latin typeface="Nikosh" pitchFamily="2" charset="0"/>
                <a:ea typeface="Nikosh" pitchFamily="2" charset="0"/>
                <a:cs typeface="Nikosh" pitchFamily="2" charset="0"/>
              </a:rPr>
              <a:t> ও </a:t>
            </a:r>
            <a:r>
              <a:rPr lang="en-US" altLang="en-US" dirty="0" err="1" smtClean="0">
                <a:latin typeface="Nikosh" pitchFamily="2" charset="0"/>
                <a:ea typeface="Nikosh" pitchFamily="2" charset="0"/>
                <a:cs typeface="Nikosh" pitchFamily="2" charset="0"/>
              </a:rPr>
              <a:t>খাল</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খনন</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প্রভৃতি</a:t>
            </a:r>
            <a:r>
              <a:rPr lang="en-US" altLang="en-US" dirty="0" smtClean="0">
                <a:latin typeface="Nikosh" pitchFamily="2" charset="0"/>
                <a:ea typeface="Nikosh" pitchFamily="2" charset="0"/>
                <a:cs typeface="Nikosh" pitchFamily="2" charset="0"/>
              </a:rPr>
              <a:t>)</a:t>
            </a:r>
            <a:r>
              <a:rPr lang="bn-BD" altLang="en-US" dirty="0" smtClean="0">
                <a:latin typeface="Nikosh" pitchFamily="2" charset="0"/>
                <a:ea typeface="Nikosh" pitchFamily="2" charset="0"/>
                <a:cs typeface="Nikosh" pitchFamily="2" charset="0"/>
              </a:rPr>
              <a:t> </a:t>
            </a:r>
            <a:r>
              <a:rPr lang="bn-IN" altLang="en-US" dirty="0" smtClean="0">
                <a:latin typeface="Nikosh" pitchFamily="2" charset="0"/>
                <a:ea typeface="Nikosh" pitchFamily="2" charset="0"/>
                <a:cs typeface="Nikosh" pitchFamily="2" charset="0"/>
              </a:rPr>
              <a:t>১২৮</a:t>
            </a:r>
            <a:r>
              <a:rPr lang="bn-BD" altLang="en-US" dirty="0" smtClean="0">
                <a:latin typeface="Nikosh" pitchFamily="2" charset="0"/>
                <a:ea typeface="Nikosh" pitchFamily="2" charset="0"/>
                <a:cs typeface="Nikosh" pitchFamily="2" charset="0"/>
              </a:rPr>
              <a:t>টি</a:t>
            </a:r>
          </a:p>
          <a:p>
            <a:pPr algn="just" eaLnBrk="1" hangingPunct="1"/>
            <a:r>
              <a:rPr lang="bn-BD" altLang="en-US" dirty="0" smtClean="0">
                <a:latin typeface="Nikosh" pitchFamily="2" charset="0"/>
                <a:ea typeface="Nikosh" pitchFamily="2" charset="0"/>
                <a:cs typeface="Nikosh" pitchFamily="2" charset="0"/>
              </a:rPr>
              <a:t>আইলা বিধ্বস্ত এলাকায় </a:t>
            </a:r>
            <a:r>
              <a:rPr lang="bn-BD" altLang="en-US" dirty="0" smtClean="0">
                <a:solidFill>
                  <a:srgbClr val="006600"/>
                </a:solidFill>
                <a:latin typeface="Nikosh" pitchFamily="2" charset="0"/>
                <a:ea typeface="Nikosh" pitchFamily="2" charset="0"/>
                <a:cs typeface="Nikosh" pitchFamily="2" charset="0"/>
              </a:rPr>
              <a:t>ঘূর্ণিঝড় সহনীয় গৃহ </a:t>
            </a:r>
            <a:r>
              <a:rPr lang="bn-BD" altLang="en-US" dirty="0" smtClean="0">
                <a:latin typeface="Nikosh" pitchFamily="2" charset="0"/>
                <a:ea typeface="Nikosh" pitchFamily="2" charset="0"/>
                <a:cs typeface="Nikosh" pitchFamily="2" charset="0"/>
              </a:rPr>
              <a:t>নির্মাণ ৬,০৯০টি</a:t>
            </a:r>
          </a:p>
          <a:p>
            <a:pPr algn="just" eaLnBrk="1" hangingPunct="1"/>
            <a:r>
              <a:rPr lang="bn-BD" altLang="en-US" dirty="0" smtClean="0">
                <a:latin typeface="Nikosh" pitchFamily="2" charset="0"/>
                <a:ea typeface="Nikosh" pitchFamily="2" charset="0"/>
                <a:cs typeface="Nikosh" pitchFamily="2" charset="0"/>
              </a:rPr>
              <a:t>সিডরে ক্ষতিগ্রস্ত পরিবারের জন্য </a:t>
            </a:r>
            <a:r>
              <a:rPr lang="bn-BD" altLang="en-US" dirty="0" smtClean="0">
                <a:solidFill>
                  <a:srgbClr val="006600"/>
                </a:solidFill>
                <a:latin typeface="Nikosh" pitchFamily="2" charset="0"/>
                <a:ea typeface="Nikosh" pitchFamily="2" charset="0"/>
                <a:cs typeface="Nikosh" pitchFamily="2" charset="0"/>
              </a:rPr>
              <a:t>ব্যারাক/ঘর</a:t>
            </a:r>
            <a:r>
              <a:rPr lang="bn-BD" altLang="en-US" dirty="0" smtClean="0">
                <a:latin typeface="Nikosh" pitchFamily="2" charset="0"/>
                <a:ea typeface="Nikosh" pitchFamily="2" charset="0"/>
                <a:cs typeface="Nikosh" pitchFamily="2" charset="0"/>
              </a:rPr>
              <a:t> নির্মাণ ৭২৪টি</a:t>
            </a:r>
          </a:p>
          <a:p>
            <a:pPr algn="just" eaLnBrk="1" hangingPunct="1"/>
            <a:r>
              <a:rPr lang="bn-BD" altLang="en-US" dirty="0" smtClean="0">
                <a:latin typeface="Nikosh" pitchFamily="2" charset="0"/>
                <a:ea typeface="Nikosh" pitchFamily="2" charset="0"/>
                <a:cs typeface="Nikosh" pitchFamily="2" charset="0"/>
              </a:rPr>
              <a:t>ব্রাহ্মণবাড়িয়ায় টর্নেডো ২০১৩ এ ক্ষতিগ্রস্তদের জন্য </a:t>
            </a:r>
            <a:r>
              <a:rPr lang="bn-BD" altLang="en-US" dirty="0" smtClean="0">
                <a:solidFill>
                  <a:srgbClr val="006600"/>
                </a:solidFill>
                <a:latin typeface="Nikosh" pitchFamily="2" charset="0"/>
                <a:ea typeface="Nikosh" pitchFamily="2" charset="0"/>
                <a:cs typeface="Nikosh" pitchFamily="2" charset="0"/>
              </a:rPr>
              <a:t>দুর্যোগ </a:t>
            </a:r>
            <a:endParaRPr lang="en-US" altLang="en-US" dirty="0" smtClean="0">
              <a:solidFill>
                <a:srgbClr val="006600"/>
              </a:solidFill>
              <a:latin typeface="Nikosh" pitchFamily="2" charset="0"/>
              <a:ea typeface="Nikosh" pitchFamily="2" charset="0"/>
              <a:cs typeface="Nikosh" pitchFamily="2" charset="0"/>
            </a:endParaRPr>
          </a:p>
          <a:p>
            <a:pPr algn="just" eaLnBrk="1" hangingPunct="1">
              <a:buNone/>
            </a:pPr>
            <a:r>
              <a:rPr lang="en-US" altLang="en-US" dirty="0" smtClean="0">
                <a:solidFill>
                  <a:srgbClr val="006600"/>
                </a:solidFill>
                <a:latin typeface="Nikosh" pitchFamily="2" charset="0"/>
                <a:ea typeface="Nikosh" pitchFamily="2" charset="0"/>
                <a:cs typeface="Nikosh" pitchFamily="2" charset="0"/>
              </a:rPr>
              <a:t>	</a:t>
            </a:r>
            <a:r>
              <a:rPr lang="bn-BD" altLang="en-US" dirty="0" smtClean="0">
                <a:solidFill>
                  <a:srgbClr val="006600"/>
                </a:solidFill>
                <a:latin typeface="Nikosh" pitchFamily="2" charset="0"/>
                <a:ea typeface="Nikosh" pitchFamily="2" charset="0"/>
                <a:cs typeface="Nikosh" pitchFamily="2" charset="0"/>
              </a:rPr>
              <a:t>সহনীয় গৃহ </a:t>
            </a:r>
            <a:r>
              <a:rPr lang="bn-BD" altLang="en-US" dirty="0" smtClean="0">
                <a:latin typeface="Nikosh" pitchFamily="2" charset="0"/>
                <a:ea typeface="Nikosh" pitchFamily="2" charset="0"/>
                <a:cs typeface="Nikosh" pitchFamily="2" charset="0"/>
              </a:rPr>
              <a:t>নির্মাণ ১০০টি</a:t>
            </a:r>
          </a:p>
        </p:txBody>
      </p:sp>
      <p:sp>
        <p:nvSpPr>
          <p:cNvPr id="2" name="TextBox 1"/>
          <p:cNvSpPr txBox="1"/>
          <p:nvPr/>
        </p:nvSpPr>
        <p:spPr>
          <a:xfrm>
            <a:off x="7640163" y="5431807"/>
            <a:ext cx="4121624" cy="369332"/>
          </a:xfrm>
          <a:prstGeom prst="rect">
            <a:avLst/>
          </a:prstGeom>
          <a:noFill/>
        </p:spPr>
        <p:txBody>
          <a:bodyPr wrap="square" rtlCol="0">
            <a:spAutoFit/>
          </a:bodyPr>
          <a:lstStyle/>
          <a:p>
            <a:r>
              <a:rPr lang="bn-BD" dirty="0" smtClean="0">
                <a:latin typeface="Nikosh" panose="02000000000000000000" pitchFamily="2" charset="0"/>
                <a:cs typeface="Nikosh" panose="02000000000000000000" pitchFamily="2" charset="0"/>
              </a:rPr>
              <a:t>দুর্যোগ সহনীয় গ্রাম, দাকোপ উপজেলা, খুলনা    </a:t>
            </a:r>
            <a:endParaRPr lang="bn-BD" dirty="0">
              <a:latin typeface="Nikosh" panose="02000000000000000000" pitchFamily="2" charset="0"/>
              <a:cs typeface="Nikosh"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56471" y="1905977"/>
            <a:ext cx="5322622" cy="3548415"/>
          </a:xfrm>
          <a:prstGeom prst="rect">
            <a:avLst/>
          </a:prstGeom>
        </p:spPr>
      </p:pic>
    </p:spTree>
    <p:extLst>
      <p:ext uri="{BB962C8B-B14F-4D97-AF65-F5344CB8AC3E}">
        <p14:creationId xmlns="" xmlns:p14="http://schemas.microsoft.com/office/powerpoint/2010/main" val="2781308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C:\Users\DRMS\AppData\Local\Microsoft\Windows\Temporary Internet Files\Content.Outlook\YBLQ5LOI\20140612_09574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8208" y="927677"/>
            <a:ext cx="5760370" cy="2430156"/>
          </a:xfrm>
          <a:prstGeom prst="rect">
            <a:avLst/>
          </a:prstGeom>
          <a:noFill/>
          <a:ln>
            <a:noFill/>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1772984" y="3293352"/>
            <a:ext cx="2560511"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altLang="en-US" sz="2000" dirty="0">
                <a:latin typeface="Nikosh" pitchFamily="2" charset="0"/>
                <a:ea typeface="Nikosh" pitchFamily="2" charset="0"/>
                <a:cs typeface="Nikosh" pitchFamily="2" charset="0"/>
              </a:rPr>
              <a:t>বহুমুখী </a:t>
            </a:r>
            <a:r>
              <a:rPr lang="bn-IN" altLang="en-US" sz="2000" dirty="0">
                <a:latin typeface="Nikosh" pitchFamily="2" charset="0"/>
                <a:ea typeface="Nikosh" pitchFamily="2" charset="0"/>
                <a:cs typeface="Nikosh" pitchFamily="2" charset="0"/>
              </a:rPr>
              <a:t>ঘূর্ণিঝড় আশ্রয় কেন্দ্র</a:t>
            </a:r>
            <a:endParaRPr lang="en-SG" sz="2000" dirty="0"/>
          </a:p>
        </p:txBody>
      </p:sp>
      <p:sp>
        <p:nvSpPr>
          <p:cNvPr id="6" name="TextBox 5"/>
          <p:cNvSpPr txBox="1"/>
          <p:nvPr/>
        </p:nvSpPr>
        <p:spPr>
          <a:xfrm>
            <a:off x="7144393" y="6428030"/>
            <a:ext cx="3939479"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2000" dirty="0" smtClean="0">
                <a:latin typeface="Nikosh" panose="02000000000000000000" pitchFamily="2" charset="0"/>
                <a:cs typeface="Nikosh" panose="02000000000000000000" pitchFamily="2" charset="0"/>
              </a:rPr>
              <a:t>আইলা বিধ্বস্ত এলাকার ঘূর্ণিঝড় সহনীয় ঘরবাড়ি</a:t>
            </a:r>
            <a:endParaRPr lang="bn-BD" sz="2000" dirty="0">
              <a:latin typeface="Nikosh" panose="02000000000000000000" pitchFamily="2" charset="0"/>
              <a:cs typeface="Nikosh" panose="02000000000000000000" pitchFamily="2" charset="0"/>
            </a:endParaRPr>
          </a:p>
        </p:txBody>
      </p:sp>
      <p:sp>
        <p:nvSpPr>
          <p:cNvPr id="4" name="TextBox 3"/>
          <p:cNvSpPr txBox="1"/>
          <p:nvPr/>
        </p:nvSpPr>
        <p:spPr>
          <a:xfrm>
            <a:off x="3069520" y="6338057"/>
            <a:ext cx="533490" cy="369332"/>
          </a:xfrm>
          <a:prstGeom prst="rect">
            <a:avLst/>
          </a:prstGeom>
          <a:noFill/>
        </p:spPr>
        <p:txBody>
          <a:bodyPr wrap="square" rtlCol="0">
            <a:spAutoFit/>
          </a:bodyPr>
          <a:lstStyle/>
          <a:p>
            <a:r>
              <a:rPr lang="bn-BD" dirty="0" smtClean="0">
                <a:latin typeface="Nikosh" panose="02000000000000000000" pitchFamily="2" charset="0"/>
                <a:cs typeface="Nikosh" panose="02000000000000000000" pitchFamily="2" charset="0"/>
              </a:rPr>
              <a:t>ব্র</a:t>
            </a:r>
            <a:r>
              <a:rPr lang="en-US" dirty="0" smtClean="0">
                <a:latin typeface="Nikosh" panose="02000000000000000000" pitchFamily="2" charset="0"/>
                <a:cs typeface="Nikosh" panose="02000000000000000000" pitchFamily="2" charset="0"/>
              </a:rPr>
              <a:t>ী</a:t>
            </a:r>
            <a:r>
              <a:rPr lang="bn-BD" dirty="0" smtClean="0">
                <a:latin typeface="Nikosh" panose="02000000000000000000" pitchFamily="2" charset="0"/>
                <a:cs typeface="Nikosh" panose="02000000000000000000" pitchFamily="2" charset="0"/>
              </a:rPr>
              <a:t>জ</a:t>
            </a:r>
            <a:endParaRPr lang="bn-BD" dirty="0">
              <a:latin typeface="Nikosh" panose="02000000000000000000" pitchFamily="2" charset="0"/>
              <a:cs typeface="Nikosh" panose="02000000000000000000" pitchFamily="2" charset="0"/>
            </a:endParaRPr>
          </a:p>
        </p:txBody>
      </p:sp>
      <p:sp>
        <p:nvSpPr>
          <p:cNvPr id="11" name="Title 1"/>
          <p:cNvSpPr txBox="1">
            <a:spLocks/>
          </p:cNvSpPr>
          <p:nvPr/>
        </p:nvSpPr>
        <p:spPr>
          <a:xfrm>
            <a:off x="8157562" y="3257902"/>
            <a:ext cx="1747618" cy="41551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r>
              <a:rPr lang="bn-BD" altLang="en-US" sz="2000" dirty="0" smtClean="0">
                <a:latin typeface="Nikosh" pitchFamily="2" charset="0"/>
                <a:ea typeface="Nikosh" pitchFamily="2" charset="0"/>
                <a:cs typeface="Nikosh" pitchFamily="2" charset="0"/>
              </a:rPr>
              <a:t>বন্যা </a:t>
            </a:r>
            <a:r>
              <a:rPr lang="bn-IN" altLang="en-US" sz="2000" dirty="0" smtClean="0">
                <a:latin typeface="Nikosh" pitchFamily="2" charset="0"/>
                <a:ea typeface="Nikosh" pitchFamily="2" charset="0"/>
                <a:cs typeface="Nikosh" pitchFamily="2" charset="0"/>
              </a:rPr>
              <a:t>আশ্রয় </a:t>
            </a:r>
            <a:r>
              <a:rPr lang="bn-IN" altLang="en-US" sz="2000" dirty="0">
                <a:latin typeface="Nikosh" pitchFamily="2" charset="0"/>
                <a:ea typeface="Nikosh" pitchFamily="2" charset="0"/>
                <a:cs typeface="Nikosh" pitchFamily="2" charset="0"/>
              </a:rPr>
              <a:t>কেন্দ্র</a:t>
            </a:r>
            <a:endParaRPr lang="en-SG" sz="2000" dirty="0"/>
          </a:p>
        </p:txBody>
      </p:sp>
      <p:pic>
        <p:nvPicPr>
          <p:cNvPr id="1029" name="Picture 3" descr="C:\Users\DELL\Pictures\MP Navigator EX\2014_06_25\2013-14 Aditmari - Lalmonirhat.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18" t="48624" r="7325" b="26786"/>
          <a:stretch/>
        </p:blipFill>
        <p:spPr bwMode="auto">
          <a:xfrm>
            <a:off x="448208" y="3643952"/>
            <a:ext cx="5760370" cy="2743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descr="I:\For Probir Sir\Flood Shelter.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13623" b="14852"/>
          <a:stretch/>
        </p:blipFill>
        <p:spPr bwMode="auto">
          <a:xfrm>
            <a:off x="6352963" y="860292"/>
            <a:ext cx="5356817" cy="24975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8re বাইনপাড়া  দুর্যোগ সহিষ্ণু গ্রামে বাড়ির আঙিনায় সুবিধা ভোগীদেও শাক সবজী চাষ.JPG"/>
          <p:cNvPicPr>
            <a:picLocks noChangeAspect="1"/>
          </p:cNvPicPr>
          <p:nvPr/>
        </p:nvPicPr>
        <p:blipFill>
          <a:blip r:embed="rId5" cstate="print"/>
          <a:stretch>
            <a:fillRect/>
          </a:stretch>
        </p:blipFill>
        <p:spPr>
          <a:xfrm>
            <a:off x="6379647" y="3634452"/>
            <a:ext cx="5290915" cy="2758466"/>
          </a:xfrm>
          <a:prstGeom prst="rect">
            <a:avLst/>
          </a:prstGeom>
          <a:effectLst>
            <a:outerShdw blurRad="50800" dist="38100" dir="8100000" algn="tr" rotWithShape="0">
              <a:prstClr val="black">
                <a:alpha val="40000"/>
              </a:prstClr>
            </a:outerShdw>
          </a:effectLst>
        </p:spPr>
      </p:pic>
    </p:spTree>
    <p:extLst>
      <p:ext uri="{BB962C8B-B14F-4D97-AF65-F5344CB8AC3E}">
        <p14:creationId xmlns="" xmlns:p14="http://schemas.microsoft.com/office/powerpoint/2010/main" val="671794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1" y="924686"/>
            <a:ext cx="5783826" cy="446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bn-IN" altLang="en-US" sz="2800" dirty="0" smtClean="0">
                <a:latin typeface="Nikosh" pitchFamily="2" charset="0"/>
                <a:ea typeface="Nikosh" pitchFamily="2" charset="0"/>
                <a:cs typeface="Nikosh" pitchFamily="2" charset="0"/>
              </a:rPr>
              <a:t>বিগত পাঁচ বছরে সম্পাদিত নন-স্ট্রাকচারাল</a:t>
            </a:r>
            <a:r>
              <a:rPr lang="en-US" altLang="en-US" sz="2800" dirty="0" smtClean="0">
                <a:latin typeface="Nikosh" pitchFamily="2" charset="0"/>
                <a:ea typeface="Nikosh" pitchFamily="2" charset="0"/>
                <a:cs typeface="Nikosh" pitchFamily="2" charset="0"/>
              </a:rPr>
              <a:t> </a:t>
            </a:r>
            <a:r>
              <a:rPr lang="bn-IN" altLang="en-US" sz="2800" dirty="0" smtClean="0">
                <a:latin typeface="Nikosh" pitchFamily="2" charset="0"/>
                <a:ea typeface="Nikosh" pitchFamily="2" charset="0"/>
                <a:cs typeface="Nikosh" pitchFamily="2" charset="0"/>
              </a:rPr>
              <a:t>কার্যক্রম কার্যক্রম</a:t>
            </a:r>
            <a:endParaRPr lang="en-US" altLang="en-US" sz="2800" dirty="0" smtClean="0"/>
          </a:p>
        </p:txBody>
      </p:sp>
      <p:sp>
        <p:nvSpPr>
          <p:cNvPr id="24579" name="Content Placeholder 2"/>
          <p:cNvSpPr>
            <a:spLocks noGrp="1"/>
          </p:cNvSpPr>
          <p:nvPr>
            <p:ph idx="1"/>
          </p:nvPr>
        </p:nvSpPr>
        <p:spPr>
          <a:xfrm>
            <a:off x="827313" y="1629675"/>
            <a:ext cx="6096001" cy="4779891"/>
          </a:xfrm>
        </p:spPr>
        <p:txBody>
          <a:bodyPr/>
          <a:lstStyle/>
          <a:p>
            <a:pPr algn="just"/>
            <a:r>
              <a:rPr lang="bn-BD" altLang="en-US" sz="2400" dirty="0">
                <a:latin typeface="Nikosh" pitchFamily="2" charset="0"/>
                <a:ea typeface="Nikosh" pitchFamily="2" charset="0"/>
                <a:cs typeface="Nikosh" pitchFamily="2" charset="0"/>
              </a:rPr>
              <a:t>দুর্যোগের আগাম সতর্কবার্তা ও তথ্য প্রবাহ </a:t>
            </a:r>
            <a:r>
              <a:rPr lang="bn-BD" altLang="en-US" sz="2400" dirty="0" smtClean="0">
                <a:latin typeface="Nikosh" pitchFamily="2" charset="0"/>
                <a:ea typeface="Nikosh" pitchFamily="2" charset="0"/>
                <a:cs typeface="Nikosh" pitchFamily="2" charset="0"/>
              </a:rPr>
              <a:t>নিশ্চিতকরণ</a:t>
            </a:r>
          </a:p>
          <a:p>
            <a:pPr algn="just"/>
            <a:r>
              <a:rPr lang="bn-IN" altLang="en-US" sz="2400" dirty="0">
                <a:latin typeface="Nikosh" pitchFamily="2" charset="0"/>
                <a:ea typeface="Nikosh" pitchFamily="2" charset="0"/>
                <a:cs typeface="Nikosh" pitchFamily="2" charset="0"/>
              </a:rPr>
              <a:t>দুর্যোগ ব্যবস্থাপনা</a:t>
            </a:r>
            <a:r>
              <a:rPr lang="bn-BD" altLang="en-US" sz="2400" dirty="0">
                <a:latin typeface="Nikosh" pitchFamily="2" charset="0"/>
                <a:ea typeface="Nikosh" pitchFamily="2" charset="0"/>
                <a:cs typeface="Nikosh" pitchFamily="2" charset="0"/>
              </a:rPr>
              <a:t>য় </a:t>
            </a:r>
            <a:r>
              <a:rPr lang="bn-IN" altLang="en-US" sz="2400" dirty="0">
                <a:latin typeface="Nikosh" pitchFamily="2" charset="0"/>
                <a:ea typeface="Nikosh" pitchFamily="2" charset="0"/>
                <a:cs typeface="Nikosh" pitchFamily="2" charset="0"/>
              </a:rPr>
              <a:t>ডিজিটাল</a:t>
            </a:r>
            <a:r>
              <a:rPr lang="bn-BD" altLang="en-US" sz="2400" dirty="0">
                <a:latin typeface="Nikosh" pitchFamily="2" charset="0"/>
                <a:ea typeface="Nikosh" pitchFamily="2" charset="0"/>
                <a:cs typeface="Nikosh" pitchFamily="2" charset="0"/>
              </a:rPr>
              <a:t> </a:t>
            </a:r>
            <a:r>
              <a:rPr lang="bn-BD" altLang="en-US" sz="2400" dirty="0" smtClean="0">
                <a:latin typeface="Nikosh" pitchFamily="2" charset="0"/>
                <a:ea typeface="Nikosh" pitchFamily="2" charset="0"/>
                <a:cs typeface="Nikosh" pitchFamily="2" charset="0"/>
              </a:rPr>
              <a:t>প্রযুক্তির ব্যবহার</a:t>
            </a:r>
          </a:p>
          <a:p>
            <a:pPr algn="just"/>
            <a:r>
              <a:rPr lang="bn-IN" altLang="en-US" sz="2400" dirty="0">
                <a:latin typeface="Nikosh" pitchFamily="2" charset="0"/>
                <a:ea typeface="Nikosh" pitchFamily="2" charset="0"/>
                <a:cs typeface="Nikosh" pitchFamily="2" charset="0"/>
              </a:rPr>
              <a:t>দুর্যোগ সহনশীল জাতি গঠনে পূর্ব </a:t>
            </a:r>
            <a:r>
              <a:rPr lang="bn-IN" altLang="en-US" sz="2400" dirty="0" smtClean="0">
                <a:latin typeface="Nikosh" pitchFamily="2" charset="0"/>
                <a:ea typeface="Nikosh" pitchFamily="2" charset="0"/>
                <a:cs typeface="Nikosh" pitchFamily="2" charset="0"/>
              </a:rPr>
              <a:t>প্রস্তুতি</a:t>
            </a:r>
            <a:endParaRPr lang="en-US" altLang="en-US" sz="2400" dirty="0">
              <a:solidFill>
                <a:srgbClr val="FF0000"/>
              </a:solidFill>
              <a:latin typeface="Nikosh" pitchFamily="2" charset="0"/>
              <a:ea typeface="Nikosh" pitchFamily="2" charset="0"/>
              <a:cs typeface="Nikosh" pitchFamily="2" charset="0"/>
            </a:endParaRPr>
          </a:p>
          <a:p>
            <a:pPr algn="just" eaLnBrk="1" hangingPunct="1"/>
            <a:r>
              <a:rPr lang="bn-IN" altLang="en-US" sz="2400" dirty="0" smtClean="0">
                <a:latin typeface="Nikosh" pitchFamily="2" charset="0"/>
                <a:ea typeface="Nikosh" pitchFamily="2" charset="0"/>
                <a:cs typeface="Nikosh" pitchFamily="2" charset="0"/>
              </a:rPr>
              <a:t>ভূমিকম্প ও অন্যান্য দুর্যোগে উদ্ধার ও অনুসন্ধান তৎপরতায় সক্ষমতা বৃদ্ধি</a:t>
            </a:r>
          </a:p>
          <a:p>
            <a:pPr algn="just" eaLnBrk="1" hangingPunct="1"/>
            <a:r>
              <a:rPr lang="bn-IN" altLang="en-US" sz="2400" dirty="0" smtClean="0">
                <a:latin typeface="Nikosh" pitchFamily="2" charset="0"/>
                <a:ea typeface="Nikosh" pitchFamily="2" charset="0"/>
                <a:cs typeface="Nikosh" pitchFamily="2" charset="0"/>
              </a:rPr>
              <a:t>প্রশিক্ষণ </a:t>
            </a:r>
            <a:r>
              <a:rPr lang="bn-BD" altLang="en-US" sz="2400" dirty="0" smtClean="0">
                <a:latin typeface="Nikosh" pitchFamily="2" charset="0"/>
                <a:ea typeface="Nikosh" pitchFamily="2" charset="0"/>
                <a:cs typeface="Nikosh" pitchFamily="2" charset="0"/>
              </a:rPr>
              <a:t>প্রদান </a:t>
            </a:r>
            <a:r>
              <a:rPr lang="bn-IN" altLang="en-US" sz="2400" dirty="0" smtClean="0">
                <a:latin typeface="Nikosh" pitchFamily="2" charset="0"/>
                <a:ea typeface="Nikosh" pitchFamily="2" charset="0"/>
                <a:cs typeface="Nikosh" pitchFamily="2" charset="0"/>
              </a:rPr>
              <a:t>ও সচেতনতা বৃদ্ধি</a:t>
            </a:r>
            <a:r>
              <a:rPr lang="bn-BD" altLang="en-US" sz="2400" dirty="0" smtClean="0">
                <a:latin typeface="Nikosh" pitchFamily="2" charset="0"/>
                <a:ea typeface="Nikosh" pitchFamily="2" charset="0"/>
                <a:cs typeface="Nikosh" pitchFamily="2" charset="0"/>
              </a:rPr>
              <a:t>র জন্য মহড়ার আয়োজন</a:t>
            </a:r>
            <a:endParaRPr lang="bn-IN" altLang="en-US" sz="2400" dirty="0" smtClean="0">
              <a:latin typeface="Nikosh" pitchFamily="2" charset="0"/>
              <a:ea typeface="Nikosh" pitchFamily="2" charset="0"/>
              <a:cs typeface="Nikosh" pitchFamily="2" charset="0"/>
            </a:endParaRPr>
          </a:p>
          <a:p>
            <a:pPr algn="just" eaLnBrk="1" hangingPunct="1"/>
            <a:r>
              <a:rPr lang="bn-IN" altLang="en-US" sz="2400" dirty="0" smtClean="0">
                <a:latin typeface="Nikosh" pitchFamily="2" charset="0"/>
                <a:ea typeface="Nikosh" pitchFamily="2" charset="0"/>
                <a:cs typeface="Nikosh" pitchFamily="2" charset="0"/>
              </a:rPr>
              <a:t>ভূমিকম্পসহ অন্যান্য প্রাকৃতিক দুর্যোগে উদ্ধার কার্যক্রম পরিচালনায় যন্ত্রপাতি ক্রয়</a:t>
            </a:r>
          </a:p>
          <a:p>
            <a:pPr algn="just" eaLnBrk="1" hangingPunct="1"/>
            <a:r>
              <a:rPr lang="en-US" altLang="en-US" sz="2000" dirty="0" smtClean="0">
                <a:latin typeface="Nikosh" pitchFamily="2" charset="0"/>
                <a:ea typeface="Nikosh" pitchFamily="2" charset="0"/>
                <a:cs typeface="Nikosh" pitchFamily="2" charset="0"/>
              </a:rPr>
              <a:t>Earthquake Contingency Plan</a:t>
            </a:r>
          </a:p>
          <a:p>
            <a:pPr algn="just"/>
            <a:r>
              <a:rPr lang="en-US" altLang="en-US" sz="2000" dirty="0" smtClean="0">
                <a:latin typeface="Nikosh" pitchFamily="2" charset="0"/>
                <a:ea typeface="Nikosh" pitchFamily="2" charset="0"/>
                <a:cs typeface="Nikosh" pitchFamily="2" charset="0"/>
              </a:rPr>
              <a:t>Multi- Hazard Map </a:t>
            </a:r>
            <a:r>
              <a:rPr lang="bn-IN" altLang="en-US" sz="2000" dirty="0" smtClean="0">
                <a:latin typeface="Nikosh" pitchFamily="2" charset="0"/>
                <a:ea typeface="Nikosh" pitchFamily="2" charset="0"/>
                <a:cs typeface="Nikosh" pitchFamily="2" charset="0"/>
              </a:rPr>
              <a:t>প্রস্তুত</a:t>
            </a:r>
            <a:endParaRPr lang="en-US" altLang="en-US" sz="2000" dirty="0" smtClean="0">
              <a:latin typeface="Nikosh" pitchFamily="2" charset="0"/>
              <a:ea typeface="Nikosh" pitchFamily="2" charset="0"/>
              <a:cs typeface="Nikosh" pitchFamily="2" charset="0"/>
            </a:endParaRPr>
          </a:p>
          <a:p>
            <a:pPr algn="just" eaLnBrk="1" hangingPunct="1"/>
            <a:r>
              <a:rPr lang="bn-IN" altLang="en-US" sz="2400" dirty="0" smtClean="0">
                <a:latin typeface="Nikosh" pitchFamily="2" charset="0"/>
                <a:ea typeface="Nikosh" pitchFamily="2" charset="0"/>
                <a:cs typeface="Nikosh" pitchFamily="2" charset="0"/>
              </a:rPr>
              <a:t>স</a:t>
            </a:r>
            <a:r>
              <a:rPr lang="en-US" altLang="en-US" sz="2400" dirty="0" smtClean="0">
                <a:latin typeface="Nikosh" pitchFamily="2" charset="0"/>
                <a:ea typeface="Nikosh" pitchFamily="2" charset="0"/>
                <a:cs typeface="Nikosh" pitchFamily="2" charset="0"/>
              </a:rPr>
              <a:t>া</a:t>
            </a:r>
            <a:r>
              <a:rPr lang="bn-IN" altLang="en-US" sz="2400" dirty="0" smtClean="0">
                <a:latin typeface="Nikosh" pitchFamily="2" charset="0"/>
                <a:ea typeface="Nikosh" pitchFamily="2" charset="0"/>
                <a:cs typeface="Nikosh" pitchFamily="2" charset="0"/>
              </a:rPr>
              <a:t>ইক্লোন শেল্টার ডাটাবেজ প্রস্তুত</a:t>
            </a:r>
            <a:endParaRPr lang="bn-BD" altLang="en-US" sz="2400" dirty="0" smtClean="0">
              <a:latin typeface="Nikosh" pitchFamily="2" charset="0"/>
              <a:ea typeface="Nikosh" pitchFamily="2" charset="0"/>
              <a:cs typeface="Nikosh" pitchFamily="2" charset="0"/>
            </a:endParaRPr>
          </a:p>
          <a:p>
            <a:pPr algn="just" eaLnBrk="1" hangingPunct="1"/>
            <a:r>
              <a:rPr lang="bn-BD" altLang="en-US" sz="2400" dirty="0" smtClean="0">
                <a:latin typeface="Nikosh" pitchFamily="2" charset="0"/>
                <a:ea typeface="Nikosh" pitchFamily="2" charset="0"/>
                <a:cs typeface="Nikosh" pitchFamily="2" charset="0"/>
              </a:rPr>
              <a:t>নগর স্বেচ্ছাসেবক গঠন</a:t>
            </a:r>
            <a:endParaRPr lang="bn-IN" altLang="en-US" sz="2400" dirty="0" smtClean="0">
              <a:latin typeface="Nikosh" pitchFamily="2" charset="0"/>
              <a:ea typeface="Nikosh" pitchFamily="2" charset="0"/>
              <a:cs typeface="Nikosh" pitchFamily="2"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36115" y="4051876"/>
            <a:ext cx="3541486" cy="2363626"/>
          </a:xfrm>
          <a:prstGeom prst="rect">
            <a:avLst/>
          </a:prstGeom>
          <a:effectLst>
            <a:outerShdw blurRad="50800" dist="38100" dir="8100000" algn="tr" rotWithShape="0">
              <a:prstClr val="black">
                <a:alpha val="40000"/>
              </a:prstClr>
            </a:outerShdw>
          </a:effectLst>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7454" y="1143810"/>
            <a:ext cx="2170711" cy="2809156"/>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 xmlns:p14="http://schemas.microsoft.com/office/powerpoint/2010/main" val="2570454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L:\pic\IMG_3699.jpg"/>
          <p:cNvPicPr>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24202" y="1654628"/>
            <a:ext cx="4773883" cy="4690836"/>
          </a:xfrm>
          <a:prstGeom prst="rect">
            <a:avLst/>
          </a:prstGeom>
          <a:noFill/>
          <a:ln>
            <a:noFill/>
          </a:ln>
          <a:effectLst>
            <a:outerShdw blurRad="50800" dist="38100" dir="8100000" algn="tr" rotWithShape="0">
              <a:prstClr val="black">
                <a:alpha val="40000"/>
              </a:prstClr>
            </a:outerShdw>
          </a:effectLst>
        </p:spPr>
      </p:pic>
      <p:sp>
        <p:nvSpPr>
          <p:cNvPr id="33794" name="Title 1"/>
          <p:cNvSpPr>
            <a:spLocks noGrp="1"/>
          </p:cNvSpPr>
          <p:nvPr>
            <p:ph type="title" idx="4294967295"/>
          </p:nvPr>
        </p:nvSpPr>
        <p:spPr>
          <a:xfrm>
            <a:off x="838200" y="801857"/>
            <a:ext cx="4127695" cy="5908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r>
              <a:rPr lang="bn-IN" altLang="en-US" sz="3600" dirty="0" smtClean="0">
                <a:latin typeface="Nikosh" pitchFamily="2" charset="0"/>
                <a:ea typeface="Nikosh" pitchFamily="2" charset="0"/>
                <a:cs typeface="Nikosh" pitchFamily="2" charset="0"/>
              </a:rPr>
              <a:t>আগাম সতর্ক বার্তা </a:t>
            </a:r>
            <a:endParaRPr lang="en-US" altLang="en-US" sz="3600" dirty="0" smtClean="0">
              <a:latin typeface="Nikosh" pitchFamily="2" charset="0"/>
              <a:ea typeface="Nikosh" pitchFamily="2" charset="0"/>
              <a:cs typeface="Nikosh" pitchFamily="2" charset="0"/>
            </a:endParaRPr>
          </a:p>
        </p:txBody>
      </p:sp>
      <p:sp>
        <p:nvSpPr>
          <p:cNvPr id="33795" name="Content Placeholder 2"/>
          <p:cNvSpPr>
            <a:spLocks noGrp="1"/>
          </p:cNvSpPr>
          <p:nvPr>
            <p:ph idx="1"/>
          </p:nvPr>
        </p:nvSpPr>
        <p:spPr>
          <a:xfrm>
            <a:off x="707568" y="1600200"/>
            <a:ext cx="6133070" cy="4844143"/>
          </a:xfrm>
        </p:spPr>
        <p:txBody>
          <a:bodyPr/>
          <a:lstStyle/>
          <a:p>
            <a:pPr algn="just" eaLnBrk="1" hangingPunct="1"/>
            <a:r>
              <a:rPr lang="bn-IN" altLang="en-US" dirty="0" smtClean="0">
                <a:latin typeface="Nikosh" pitchFamily="2" charset="0"/>
                <a:ea typeface="Nikosh" pitchFamily="2" charset="0"/>
                <a:cs typeface="Nikosh" pitchFamily="2" charset="0"/>
              </a:rPr>
              <a:t>বাংলাদেশ আবহাওয়া অধিদপ্তরকে আগাম সর্তক বার্তা প্রদানের লক্ষ্যে প্রয়োজনীয় যন্ত্রপাতি ও প্রশিক্ষণ প্রদান করা হয়েছে</a:t>
            </a:r>
          </a:p>
          <a:p>
            <a:pPr algn="just" eaLnBrk="1" hangingPunct="1"/>
            <a:r>
              <a:rPr lang="bn-IN" altLang="en-US" dirty="0" smtClean="0">
                <a:latin typeface="Nikosh" pitchFamily="2" charset="0"/>
                <a:ea typeface="Nikosh" pitchFamily="2" charset="0"/>
                <a:cs typeface="Nikosh" pitchFamily="2" charset="0"/>
              </a:rPr>
              <a:t>বন্যার পূর্বাভাস ও সর্তকীকরণ কেন্দ্র বর্তমানে ৫ দিনের আগাম সতর্ক বার্তা প্রদান করতে সক্ষম</a:t>
            </a:r>
            <a:endParaRPr lang="en-US" altLang="en-US" dirty="0" smtClean="0">
              <a:latin typeface="Nikosh" pitchFamily="2" charset="0"/>
              <a:ea typeface="Nikosh" pitchFamily="2" charset="0"/>
              <a:cs typeface="Nikosh" pitchFamily="2" charset="0"/>
            </a:endParaRPr>
          </a:p>
          <a:p>
            <a:pPr algn="just" eaLnBrk="1" hangingPunct="1"/>
            <a:r>
              <a:rPr lang="en-US" altLang="en-US" dirty="0" err="1" smtClean="0">
                <a:latin typeface="Nikosh" pitchFamily="2" charset="0"/>
                <a:ea typeface="Nikosh" pitchFamily="2" charset="0"/>
                <a:cs typeface="Nikosh" pitchFamily="2" charset="0"/>
              </a:rPr>
              <a:t>আগাম</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সতর্কবার্তা</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প্রচারের</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জন্য</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উপকূলবর্তী</a:t>
            </a:r>
            <a:r>
              <a:rPr lang="en-US" altLang="en-US" dirty="0" smtClean="0">
                <a:latin typeface="Nikosh" pitchFamily="2" charset="0"/>
                <a:ea typeface="Nikosh" pitchFamily="2" charset="0"/>
                <a:cs typeface="Nikosh" pitchFamily="2" charset="0"/>
              </a:rPr>
              <a:t> ৩৫টি </a:t>
            </a:r>
            <a:r>
              <a:rPr lang="en-US" altLang="en-US" dirty="0" err="1" smtClean="0">
                <a:latin typeface="Nikosh" pitchFamily="2" charset="0"/>
                <a:ea typeface="Nikosh" pitchFamily="2" charset="0"/>
                <a:cs typeface="Nikosh" pitchFamily="2" charset="0"/>
              </a:rPr>
              <a:t>উপজেলায়</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কম্পিউটারাইজড</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পোল</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ফিটেড</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মেগাফোন</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সাইরেন</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স্থাপন</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করা</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হয়েছে</a:t>
            </a:r>
            <a:endParaRPr lang="en-US" altLang="en-US"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3763355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4390" y="755446"/>
            <a:ext cx="9115024" cy="510646"/>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p>
            <a:pPr algn="l"/>
            <a:r>
              <a:rPr lang="bn-BD" sz="3200" dirty="0" smtClean="0">
                <a:latin typeface="Nikosh" pitchFamily="2" charset="0"/>
                <a:cs typeface="Nikosh" pitchFamily="2" charset="0"/>
              </a:rPr>
              <a:t>ঘূর্ণিঝড়, জলোচ্ছ্বাস, কালবৈশাখী, বন্যা</a:t>
            </a:r>
            <a:r>
              <a:rPr lang="bn-IN" sz="3200" dirty="0" smtClean="0">
                <a:latin typeface="Nikosh" pitchFamily="2" charset="0"/>
                <a:cs typeface="Nikosh" pitchFamily="2" charset="0"/>
              </a:rPr>
              <a:t>, </a:t>
            </a:r>
            <a:r>
              <a:rPr lang="bn-BD" sz="3200" dirty="0" smtClean="0">
                <a:latin typeface="Nikosh" pitchFamily="2" charset="0"/>
                <a:cs typeface="Nikosh" pitchFamily="2" charset="0"/>
              </a:rPr>
              <a:t>অতিবৃষ্টি ইত্যাদির</a:t>
            </a:r>
            <a:r>
              <a:rPr lang="en-US" sz="3200" dirty="0" smtClean="0">
                <a:latin typeface="Nikosh" pitchFamily="2" charset="0"/>
                <a:cs typeface="Nikosh" pitchFamily="2" charset="0"/>
              </a:rPr>
              <a:t> </a:t>
            </a:r>
            <a:r>
              <a:rPr lang="bn-IN" sz="3200" dirty="0" smtClean="0">
                <a:latin typeface="Nikosh" pitchFamily="2" charset="0"/>
                <a:cs typeface="Nikosh" pitchFamily="2" charset="0"/>
              </a:rPr>
              <a:t>তথ্য প্রবাহ</a:t>
            </a:r>
            <a:endParaRPr lang="en-US" sz="3200" dirty="0">
              <a:latin typeface="Nikosh" pitchFamily="2" charset="0"/>
              <a:cs typeface="Nikosh" pitchFamily="2" charset="0"/>
            </a:endParaRPr>
          </a:p>
        </p:txBody>
      </p:sp>
      <p:grpSp>
        <p:nvGrpSpPr>
          <p:cNvPr id="85" name="Group 84"/>
          <p:cNvGrpSpPr/>
          <p:nvPr/>
        </p:nvGrpSpPr>
        <p:grpSpPr>
          <a:xfrm rot="1306542">
            <a:off x="85710" y="1332350"/>
            <a:ext cx="11463815" cy="4623765"/>
            <a:chOff x="55714" y="1366853"/>
            <a:chExt cx="8597857" cy="4623765"/>
          </a:xfrm>
          <a:solidFill>
            <a:schemeClr val="bg1"/>
          </a:solidFill>
        </p:grpSpPr>
        <p:grpSp>
          <p:nvGrpSpPr>
            <p:cNvPr id="46" name="Group 45"/>
            <p:cNvGrpSpPr/>
            <p:nvPr/>
          </p:nvGrpSpPr>
          <p:grpSpPr>
            <a:xfrm>
              <a:off x="3564889" y="3528213"/>
              <a:ext cx="3373158" cy="1757823"/>
              <a:chOff x="3564889" y="3528213"/>
              <a:chExt cx="3373158" cy="1757823"/>
            </a:xfrm>
            <a:grpFill/>
          </p:grpSpPr>
          <p:cxnSp>
            <p:nvCxnSpPr>
              <p:cNvPr id="29" name="Straight Arrow Connector 28"/>
              <p:cNvCxnSpPr/>
              <p:nvPr/>
            </p:nvCxnSpPr>
            <p:spPr>
              <a:xfrm rot="20293458">
                <a:off x="5070120" y="3528213"/>
                <a:ext cx="1867927" cy="868106"/>
              </a:xfrm>
              <a:prstGeom prst="straightConnector1">
                <a:avLst/>
              </a:prstGeom>
              <a:grpFill/>
              <a:ln w="28575">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rot="20293458">
                <a:off x="5110696" y="3809484"/>
                <a:ext cx="730639" cy="868106"/>
              </a:xfrm>
              <a:prstGeom prst="straightConnector1">
                <a:avLst/>
              </a:prstGeom>
              <a:grpFill/>
              <a:ln w="28575">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flipH="1">
                <a:off x="4955296" y="3841104"/>
                <a:ext cx="76200" cy="1106606"/>
              </a:xfrm>
              <a:prstGeom prst="straightConnector1">
                <a:avLst/>
              </a:prstGeom>
              <a:grpFill/>
              <a:ln w="28575">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a:xfrm rot="20293458" flipH="1">
                <a:off x="3564889" y="4393316"/>
                <a:ext cx="1633583" cy="892720"/>
              </a:xfrm>
              <a:prstGeom prst="straightConnector1">
                <a:avLst/>
              </a:prstGeom>
              <a:grpFill/>
              <a:ln w="28575">
                <a:solidFill>
                  <a:schemeClr val="tx1"/>
                </a:solidFill>
                <a:tailEnd type="arrow"/>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rot="21199423">
              <a:off x="55714" y="1366853"/>
              <a:ext cx="8597857" cy="4623765"/>
              <a:chOff x="142557" y="737224"/>
              <a:chExt cx="8597857" cy="4623765"/>
            </a:xfrm>
            <a:grpFill/>
          </p:grpSpPr>
          <p:sp>
            <p:nvSpPr>
              <p:cNvPr id="14" name="Flowchart: Magnetic Disk 13"/>
              <p:cNvSpPr/>
              <p:nvPr/>
            </p:nvSpPr>
            <p:spPr>
              <a:xfrm rot="20694035">
                <a:off x="3634530" y="2635934"/>
                <a:ext cx="2464583" cy="914400"/>
              </a:xfrm>
              <a:prstGeom prst="flowChartMagneticDisk">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26" name="Group 25"/>
              <p:cNvGrpSpPr/>
              <p:nvPr/>
            </p:nvGrpSpPr>
            <p:grpSpPr>
              <a:xfrm rot="20700567">
                <a:off x="3195578" y="4217013"/>
                <a:ext cx="4981742" cy="1143976"/>
                <a:chOff x="2206278" y="4496362"/>
                <a:chExt cx="4981742" cy="1143976"/>
              </a:xfrm>
              <a:grpFill/>
            </p:grpSpPr>
            <p:sp>
              <p:nvSpPr>
                <p:cNvPr id="21" name="Rounded Rectangular Callout 20"/>
                <p:cNvSpPr/>
                <p:nvPr/>
              </p:nvSpPr>
              <p:spPr>
                <a:xfrm>
                  <a:off x="2206278" y="4572588"/>
                  <a:ext cx="955040" cy="762001"/>
                </a:xfrm>
                <a:prstGeom prst="wedgeRoundRectCallout">
                  <a:avLst>
                    <a:gd name="adj1" fmla="val 27698"/>
                    <a:gd name="adj2" fmla="val -52030"/>
                    <a:gd name="adj3" fmla="val 16667"/>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bn-BD" sz="2000" dirty="0" smtClean="0">
                      <a:solidFill>
                        <a:schemeClr val="tx1"/>
                      </a:solidFill>
                      <a:effectLst/>
                      <a:latin typeface="Nikosh" pitchFamily="2" charset="0"/>
                      <a:ea typeface="Calibri"/>
                      <a:cs typeface="Nikosh" pitchFamily="2" charset="0"/>
                    </a:rPr>
                    <a:t>জেলা প্রশাসক</a:t>
                  </a:r>
                  <a:r>
                    <a:rPr lang="bn-BD" sz="2000" dirty="0">
                      <a:solidFill>
                        <a:schemeClr val="tx1"/>
                      </a:solidFill>
                      <a:effectLst/>
                      <a:latin typeface="Nikosh" pitchFamily="2" charset="0"/>
                      <a:ea typeface="Calibri"/>
                      <a:cs typeface="Nikosh" pitchFamily="2" charset="0"/>
                    </a:rPr>
                    <a:t> </a:t>
                  </a:r>
                  <a:endParaRPr lang="en-US" sz="2000" dirty="0">
                    <a:solidFill>
                      <a:schemeClr val="tx1"/>
                    </a:solidFill>
                    <a:effectLst/>
                    <a:latin typeface="Nikosh" pitchFamily="2" charset="0"/>
                    <a:ea typeface="Calibri"/>
                    <a:cs typeface="Nikosh" pitchFamily="2" charset="0"/>
                  </a:endParaRPr>
                </a:p>
              </p:txBody>
            </p:sp>
            <p:sp>
              <p:nvSpPr>
                <p:cNvPr id="22" name="Rounded Rectangular Callout 21"/>
                <p:cNvSpPr/>
                <p:nvPr/>
              </p:nvSpPr>
              <p:spPr>
                <a:xfrm>
                  <a:off x="3281159" y="4496362"/>
                  <a:ext cx="1283336" cy="1129276"/>
                </a:xfrm>
                <a:prstGeom prst="wedgeRoundRectCallout">
                  <a:avLst>
                    <a:gd name="adj1" fmla="val 19776"/>
                    <a:gd name="adj2" fmla="val -51657"/>
                    <a:gd name="adj3" fmla="val 16667"/>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bn-BD" sz="2000" dirty="0" smtClean="0">
                      <a:solidFill>
                        <a:schemeClr val="tx1"/>
                      </a:solidFill>
                      <a:effectLst/>
                      <a:latin typeface="Nikosh" pitchFamily="2" charset="0"/>
                      <a:ea typeface="Calibri"/>
                      <a:cs typeface="Nikosh" pitchFamily="2" charset="0"/>
                    </a:rPr>
                    <a:t>জেলা দুর্যোগ ব্যবস্থাপনা কমিটি</a:t>
                  </a:r>
                  <a:endParaRPr lang="en-US" sz="2000" dirty="0">
                    <a:solidFill>
                      <a:schemeClr val="tx1"/>
                    </a:solidFill>
                    <a:effectLst/>
                    <a:latin typeface="Nikosh" pitchFamily="2" charset="0"/>
                    <a:ea typeface="Calibri"/>
                    <a:cs typeface="Nikosh" pitchFamily="2" charset="0"/>
                  </a:endParaRPr>
                </a:p>
              </p:txBody>
            </p:sp>
            <p:sp>
              <p:nvSpPr>
                <p:cNvPr id="24" name="Rounded Rectangular Callout 23"/>
                <p:cNvSpPr/>
                <p:nvPr/>
              </p:nvSpPr>
              <p:spPr>
                <a:xfrm>
                  <a:off x="4662284" y="4496362"/>
                  <a:ext cx="1219200" cy="1143976"/>
                </a:xfrm>
                <a:prstGeom prst="wedgeRoundRectCallout">
                  <a:avLst>
                    <a:gd name="adj1" fmla="val -23775"/>
                    <a:gd name="adj2" fmla="val -48713"/>
                    <a:gd name="adj3" fmla="val 16667"/>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bn-BD" sz="2000" dirty="0" smtClean="0">
                      <a:solidFill>
                        <a:schemeClr val="tx1"/>
                      </a:solidFill>
                      <a:latin typeface="Nikosh" pitchFamily="2" charset="0"/>
                      <a:ea typeface="Calibri"/>
                      <a:cs typeface="Nikosh" pitchFamily="2" charset="0"/>
                    </a:rPr>
                    <a:t>জেলা ত্রাণ ও পুনর্বাসন কর্মকর্তা</a:t>
                  </a:r>
                  <a:endParaRPr lang="en-US" sz="2000" dirty="0">
                    <a:solidFill>
                      <a:schemeClr val="tx1"/>
                    </a:solidFill>
                    <a:effectLst/>
                    <a:latin typeface="Nikosh" pitchFamily="2" charset="0"/>
                    <a:ea typeface="Calibri"/>
                    <a:cs typeface="Nikosh" pitchFamily="2" charset="0"/>
                  </a:endParaRPr>
                </a:p>
              </p:txBody>
            </p:sp>
            <p:sp>
              <p:nvSpPr>
                <p:cNvPr id="23" name="Rounded Rectangular Callout 22"/>
                <p:cNvSpPr/>
                <p:nvPr/>
              </p:nvSpPr>
              <p:spPr>
                <a:xfrm>
                  <a:off x="5953580" y="4572669"/>
                  <a:ext cx="1234440" cy="762001"/>
                </a:xfrm>
                <a:prstGeom prst="wedgeRoundRectCallout">
                  <a:avLst>
                    <a:gd name="adj1" fmla="val -26795"/>
                    <a:gd name="adj2" fmla="val -51336"/>
                    <a:gd name="adj3" fmla="val 16667"/>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bn-IN" sz="2000" dirty="0" smtClean="0">
                      <a:solidFill>
                        <a:schemeClr val="tx1"/>
                      </a:solidFill>
                      <a:latin typeface="Nikosh" pitchFamily="2" charset="0"/>
                      <a:ea typeface="Calibri"/>
                      <a:cs typeface="Nikosh" pitchFamily="2" charset="0"/>
                    </a:rPr>
                    <a:t>সংশ্লিষ্ট মন্ত্রণালয়/দপ্তর</a:t>
                  </a:r>
                  <a:endParaRPr lang="en-US" sz="2000" dirty="0">
                    <a:solidFill>
                      <a:schemeClr val="tx1"/>
                    </a:solidFill>
                    <a:latin typeface="Nikosh" pitchFamily="2" charset="0"/>
                    <a:ea typeface="Calibri"/>
                    <a:cs typeface="Nikosh" pitchFamily="2" charset="0"/>
                  </a:endParaRPr>
                </a:p>
              </p:txBody>
            </p:sp>
          </p:grpSp>
          <p:grpSp>
            <p:nvGrpSpPr>
              <p:cNvPr id="25" name="Group 24"/>
              <p:cNvGrpSpPr/>
              <p:nvPr/>
            </p:nvGrpSpPr>
            <p:grpSpPr>
              <a:xfrm rot="20683437">
                <a:off x="142557" y="737224"/>
                <a:ext cx="8597857" cy="1699922"/>
                <a:chOff x="142607" y="699602"/>
                <a:chExt cx="8597857" cy="1699922"/>
              </a:xfrm>
              <a:grpFill/>
            </p:grpSpPr>
            <p:sp>
              <p:nvSpPr>
                <p:cNvPr id="4" name="Rounded Rectangular Callout 3"/>
                <p:cNvSpPr/>
                <p:nvPr/>
              </p:nvSpPr>
              <p:spPr>
                <a:xfrm>
                  <a:off x="2038895" y="699602"/>
                  <a:ext cx="1144358" cy="762001"/>
                </a:xfrm>
                <a:prstGeom prst="wedgeRoundRectCallout">
                  <a:avLst>
                    <a:gd name="adj1" fmla="val 23727"/>
                    <a:gd name="adj2" fmla="val 50413"/>
                    <a:gd name="adj3" fmla="val 16667"/>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dirty="0" smtClean="0">
                      <a:solidFill>
                        <a:schemeClr val="tx1"/>
                      </a:solidFill>
                      <a:latin typeface="Nikosh" pitchFamily="2" charset="0"/>
                      <a:ea typeface="Calibri"/>
                      <a:cs typeface="Nikosh" pitchFamily="2" charset="0"/>
                    </a:rPr>
                    <a:t>SPARRSO</a:t>
                  </a:r>
                  <a:r>
                    <a:rPr lang="bn-BD" dirty="0">
                      <a:solidFill>
                        <a:schemeClr val="tx1"/>
                      </a:solidFill>
                      <a:effectLst/>
                      <a:latin typeface="Nikosh" pitchFamily="2" charset="0"/>
                      <a:ea typeface="Calibri"/>
                      <a:cs typeface="Nikosh" pitchFamily="2" charset="0"/>
                    </a:rPr>
                    <a:t> </a:t>
                  </a:r>
                  <a:endParaRPr lang="en-US" dirty="0">
                    <a:solidFill>
                      <a:schemeClr val="tx1"/>
                    </a:solidFill>
                    <a:effectLst/>
                    <a:latin typeface="Nikosh" pitchFamily="2" charset="0"/>
                    <a:ea typeface="Calibri"/>
                    <a:cs typeface="Nikosh" pitchFamily="2" charset="0"/>
                  </a:endParaRPr>
                </a:p>
              </p:txBody>
            </p:sp>
            <p:sp>
              <p:nvSpPr>
                <p:cNvPr id="5" name="Rounded Rectangular Callout 4"/>
                <p:cNvSpPr/>
                <p:nvPr/>
              </p:nvSpPr>
              <p:spPr>
                <a:xfrm>
                  <a:off x="7358577" y="1014385"/>
                  <a:ext cx="1381887" cy="825504"/>
                </a:xfrm>
                <a:prstGeom prst="wedgeRoundRectCallout">
                  <a:avLst>
                    <a:gd name="adj1" fmla="val -50153"/>
                    <a:gd name="adj2" fmla="val 27880"/>
                    <a:gd name="adj3" fmla="val 16667"/>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bn-BD" sz="2000" dirty="0">
                      <a:solidFill>
                        <a:schemeClr val="tx1"/>
                      </a:solidFill>
                      <a:latin typeface="Nikosh" pitchFamily="2" charset="0"/>
                      <a:ea typeface="Calibri"/>
                      <a:cs typeface="Nikosh" pitchFamily="2" charset="0"/>
                    </a:rPr>
                    <a:t>সংবাদ মাধ্যম (টেলিভিশন, </a:t>
                  </a:r>
                  <a:r>
                    <a:rPr lang="bn-IN" sz="2000" dirty="0" smtClean="0">
                      <a:solidFill>
                        <a:schemeClr val="tx1"/>
                      </a:solidFill>
                      <a:latin typeface="Nikosh" pitchFamily="2" charset="0"/>
                      <a:ea typeface="Calibri"/>
                      <a:cs typeface="Nikosh" pitchFamily="2" charset="0"/>
                    </a:rPr>
                    <a:t>সংবাদপত্র</a:t>
                  </a:r>
                  <a:r>
                    <a:rPr lang="bn-BD" sz="2000" dirty="0" smtClean="0">
                      <a:solidFill>
                        <a:schemeClr val="tx1"/>
                      </a:solidFill>
                      <a:latin typeface="Nikosh" pitchFamily="2" charset="0"/>
                      <a:ea typeface="Calibri"/>
                      <a:cs typeface="Nikosh" pitchFamily="2" charset="0"/>
                    </a:rPr>
                    <a:t>)</a:t>
                  </a:r>
                  <a:r>
                    <a:rPr lang="en-US" sz="2000" dirty="0" smtClean="0">
                      <a:solidFill>
                        <a:schemeClr val="tx1"/>
                      </a:solidFill>
                      <a:effectLst/>
                      <a:latin typeface="Nikosh" pitchFamily="2" charset="0"/>
                      <a:ea typeface="Calibri"/>
                      <a:cs typeface="Nikosh" pitchFamily="2" charset="0"/>
                    </a:rPr>
                    <a:t> </a:t>
                  </a:r>
                  <a:endParaRPr lang="en-US" sz="2000" dirty="0">
                    <a:solidFill>
                      <a:schemeClr val="tx1"/>
                    </a:solidFill>
                    <a:effectLst/>
                    <a:latin typeface="Nikosh" pitchFamily="2" charset="0"/>
                    <a:ea typeface="Calibri"/>
                    <a:cs typeface="Nikosh" pitchFamily="2" charset="0"/>
                  </a:endParaRPr>
                </a:p>
              </p:txBody>
            </p:sp>
            <p:sp>
              <p:nvSpPr>
                <p:cNvPr id="6" name="Rounded Rectangular Callout 5"/>
                <p:cNvSpPr/>
                <p:nvPr/>
              </p:nvSpPr>
              <p:spPr>
                <a:xfrm>
                  <a:off x="3261792" y="989169"/>
                  <a:ext cx="1283336" cy="838201"/>
                </a:xfrm>
                <a:prstGeom prst="wedgeRoundRectCallout">
                  <a:avLst>
                    <a:gd name="adj1" fmla="val 22019"/>
                    <a:gd name="adj2" fmla="val 50000"/>
                    <a:gd name="adj3" fmla="val 16667"/>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bn-BD" sz="2000" dirty="0">
                      <a:solidFill>
                        <a:schemeClr val="tx1"/>
                      </a:solidFill>
                      <a:effectLst/>
                      <a:latin typeface="Nikosh" pitchFamily="2" charset="0"/>
                      <a:ea typeface="Calibri"/>
                      <a:cs typeface="Nikosh" pitchFamily="2" charset="0"/>
                    </a:rPr>
                    <a:t>বন্যা পুর্বাভাস ও সতর্কীকরণ কেন্দ্র</a:t>
                  </a:r>
                  <a:endParaRPr lang="en-US" sz="2000" dirty="0">
                    <a:solidFill>
                      <a:schemeClr val="tx1"/>
                    </a:solidFill>
                    <a:effectLst/>
                    <a:latin typeface="Nikosh" pitchFamily="2" charset="0"/>
                    <a:ea typeface="Calibri"/>
                    <a:cs typeface="Nikosh" pitchFamily="2" charset="0"/>
                  </a:endParaRPr>
                </a:p>
              </p:txBody>
            </p:sp>
            <p:sp>
              <p:nvSpPr>
                <p:cNvPr id="7" name="Rounded Rectangular Callout 6"/>
                <p:cNvSpPr/>
                <p:nvPr/>
              </p:nvSpPr>
              <p:spPr>
                <a:xfrm>
                  <a:off x="5923662" y="978166"/>
                  <a:ext cx="1234440" cy="848988"/>
                </a:xfrm>
                <a:prstGeom prst="wedgeRoundRectCallout">
                  <a:avLst>
                    <a:gd name="adj1" fmla="val -48980"/>
                    <a:gd name="adj2" fmla="val 31218"/>
                    <a:gd name="adj3" fmla="val 16667"/>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bn-BD" sz="2000" dirty="0" smtClean="0">
                      <a:solidFill>
                        <a:schemeClr val="tx1"/>
                      </a:solidFill>
                      <a:latin typeface="Nikosh" pitchFamily="2" charset="0"/>
                      <a:ea typeface="Calibri"/>
                      <a:cs typeface="Nikosh" pitchFamily="2" charset="0"/>
                    </a:rPr>
                    <a:t>ফায়ার</a:t>
                  </a:r>
                  <a:r>
                    <a:rPr lang="en-US" sz="2000" dirty="0" smtClean="0">
                      <a:solidFill>
                        <a:schemeClr val="tx1"/>
                      </a:solidFill>
                      <a:latin typeface="Nikosh" pitchFamily="2" charset="0"/>
                      <a:ea typeface="Calibri"/>
                      <a:cs typeface="Nikosh" pitchFamily="2" charset="0"/>
                    </a:rPr>
                    <a:t> </a:t>
                  </a:r>
                  <a:r>
                    <a:rPr lang="bn-BD" sz="2000" dirty="0" smtClean="0">
                      <a:solidFill>
                        <a:schemeClr val="tx1"/>
                      </a:solidFill>
                      <a:latin typeface="Nikosh" pitchFamily="2" charset="0"/>
                      <a:ea typeface="Calibri"/>
                      <a:cs typeface="Nikosh" pitchFamily="2" charset="0"/>
                    </a:rPr>
                    <a:t>সার্ভিস </a:t>
                  </a:r>
                  <a:r>
                    <a:rPr lang="bn-BD" sz="2000" dirty="0">
                      <a:solidFill>
                        <a:schemeClr val="tx1"/>
                      </a:solidFill>
                      <a:latin typeface="Nikosh" pitchFamily="2" charset="0"/>
                      <a:ea typeface="Calibri"/>
                      <a:cs typeface="Nikosh" pitchFamily="2" charset="0"/>
                    </a:rPr>
                    <a:t>ও সিভিল </a:t>
                  </a:r>
                  <a:r>
                    <a:rPr lang="bn-BD" sz="2000" dirty="0" smtClean="0">
                      <a:solidFill>
                        <a:schemeClr val="tx1"/>
                      </a:solidFill>
                      <a:latin typeface="Nikosh" pitchFamily="2" charset="0"/>
                      <a:ea typeface="Calibri"/>
                      <a:cs typeface="Nikosh" pitchFamily="2" charset="0"/>
                    </a:rPr>
                    <a:t>ডিফেন্স</a:t>
                  </a:r>
                  <a:r>
                    <a:rPr lang="en-US" sz="2000" dirty="0">
                      <a:solidFill>
                        <a:schemeClr val="tx1"/>
                      </a:solidFill>
                      <a:latin typeface="Nikosh" pitchFamily="2" charset="0"/>
                      <a:ea typeface="Calibri"/>
                      <a:cs typeface="Nikosh" pitchFamily="2" charset="0"/>
                    </a:rPr>
                    <a:t> </a:t>
                  </a:r>
                </a:p>
              </p:txBody>
            </p:sp>
            <p:sp>
              <p:nvSpPr>
                <p:cNvPr id="8" name="Rounded Rectangular Callout 7"/>
                <p:cNvSpPr/>
                <p:nvPr/>
              </p:nvSpPr>
              <p:spPr>
                <a:xfrm>
                  <a:off x="4621815" y="989082"/>
                  <a:ext cx="1219200" cy="838201"/>
                </a:xfrm>
                <a:prstGeom prst="wedgeRoundRectCallout">
                  <a:avLst>
                    <a:gd name="adj1" fmla="val -22437"/>
                    <a:gd name="adj2" fmla="val 49897"/>
                    <a:gd name="adj3" fmla="val 16667"/>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bn-BD" sz="2000" dirty="0">
                      <a:solidFill>
                        <a:schemeClr val="tx1"/>
                      </a:solidFill>
                      <a:latin typeface="Nikosh" pitchFamily="2" charset="0"/>
                      <a:ea typeface="Calibri"/>
                      <a:cs typeface="Nikosh" pitchFamily="2" charset="0"/>
                    </a:rPr>
                    <a:t>বাংলাদেশ আবহাওয়া অধিদপ্তর</a:t>
                  </a:r>
                  <a:endParaRPr lang="en-US" sz="2000" dirty="0">
                    <a:solidFill>
                      <a:schemeClr val="tx1"/>
                    </a:solidFill>
                    <a:effectLst/>
                    <a:latin typeface="Nikosh" pitchFamily="2" charset="0"/>
                    <a:ea typeface="Calibri"/>
                    <a:cs typeface="Nikosh" pitchFamily="2" charset="0"/>
                  </a:endParaRPr>
                </a:p>
              </p:txBody>
            </p:sp>
            <p:sp>
              <p:nvSpPr>
                <p:cNvPr id="9" name="Rounded Rectangular Callout 8"/>
                <p:cNvSpPr/>
                <p:nvPr/>
              </p:nvSpPr>
              <p:spPr>
                <a:xfrm>
                  <a:off x="142607" y="1548622"/>
                  <a:ext cx="2331720" cy="850902"/>
                </a:xfrm>
                <a:prstGeom prst="wedgeRoundRectCallout">
                  <a:avLst>
                    <a:gd name="adj1" fmla="val 49823"/>
                    <a:gd name="adj2" fmla="val 21744"/>
                    <a:gd name="adj3" fmla="val 16667"/>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spcBef>
                      <a:spcPts val="0"/>
                    </a:spcBef>
                    <a:spcAft>
                      <a:spcPts val="0"/>
                    </a:spcAft>
                  </a:pPr>
                  <a:r>
                    <a:rPr lang="bn-BD" sz="2000" dirty="0">
                      <a:solidFill>
                        <a:schemeClr val="tx1"/>
                      </a:solidFill>
                      <a:effectLst/>
                      <a:latin typeface="Nikosh" pitchFamily="2" charset="0"/>
                      <a:ea typeface="Calibri"/>
                      <a:cs typeface="Nikosh" pitchFamily="2" charset="0"/>
                    </a:rPr>
                    <a:t>দুর্যোগ ব্যবস্থাপনা </a:t>
                  </a:r>
                  <a:r>
                    <a:rPr lang="bn-BD" sz="2000" dirty="0" smtClean="0">
                      <a:solidFill>
                        <a:schemeClr val="tx1"/>
                      </a:solidFill>
                      <a:effectLst/>
                      <a:latin typeface="Nikosh" pitchFamily="2" charset="0"/>
                      <a:ea typeface="Calibri"/>
                      <a:cs typeface="Nikosh" pitchFamily="2" charset="0"/>
                    </a:rPr>
                    <a:t>অধিদপ্তর</a:t>
                  </a:r>
                  <a:endParaRPr lang="en-US" sz="2000" dirty="0">
                    <a:solidFill>
                      <a:schemeClr val="tx1"/>
                    </a:solidFill>
                    <a:effectLst/>
                    <a:latin typeface="Nikosh" pitchFamily="2" charset="0"/>
                    <a:ea typeface="Calibri"/>
                    <a:cs typeface="Nikosh" pitchFamily="2" charset="0"/>
                  </a:endParaRPr>
                </a:p>
                <a:p>
                  <a:pPr marL="0" marR="0" algn="just">
                    <a:spcBef>
                      <a:spcPts val="0"/>
                    </a:spcBef>
                    <a:spcAft>
                      <a:spcPts val="0"/>
                    </a:spcAft>
                  </a:pPr>
                  <a:r>
                    <a:rPr lang="bn-BD" sz="2000" dirty="0">
                      <a:solidFill>
                        <a:schemeClr val="tx1"/>
                      </a:solidFill>
                      <a:effectLst/>
                      <a:latin typeface="Nikosh" pitchFamily="2" charset="0"/>
                      <a:ea typeface="Calibri"/>
                      <a:cs typeface="Nikosh" pitchFamily="2" charset="0"/>
                    </a:rPr>
                    <a:t>ঘূর্ণিঝড় প্রস্তুতি </a:t>
                  </a:r>
                  <a:r>
                    <a:rPr lang="bn-BD" sz="2000" dirty="0" smtClean="0">
                      <a:solidFill>
                        <a:schemeClr val="tx1"/>
                      </a:solidFill>
                      <a:effectLst/>
                      <a:latin typeface="Nikosh" pitchFamily="2" charset="0"/>
                      <a:ea typeface="Calibri"/>
                      <a:cs typeface="Nikosh" pitchFamily="2" charset="0"/>
                    </a:rPr>
                    <a:t>কর্মসূচি</a:t>
                  </a:r>
                  <a:endParaRPr lang="en-US" sz="2000" dirty="0">
                    <a:solidFill>
                      <a:schemeClr val="tx1"/>
                    </a:solidFill>
                    <a:effectLst/>
                    <a:latin typeface="Nikosh" pitchFamily="2" charset="0"/>
                    <a:ea typeface="Calibri"/>
                    <a:cs typeface="Nikosh" pitchFamily="2" charset="0"/>
                  </a:endParaRPr>
                </a:p>
                <a:p>
                  <a:pPr marL="0" marR="0" algn="just">
                    <a:spcBef>
                      <a:spcPts val="0"/>
                    </a:spcBef>
                    <a:spcAft>
                      <a:spcPts val="0"/>
                    </a:spcAft>
                  </a:pPr>
                  <a:r>
                    <a:rPr lang="bn-BD" sz="2000" dirty="0">
                      <a:solidFill>
                        <a:schemeClr val="tx1"/>
                      </a:solidFill>
                      <a:effectLst/>
                      <a:latin typeface="Nikosh" pitchFamily="2" charset="0"/>
                      <a:ea typeface="Calibri"/>
                      <a:cs typeface="Nikosh" pitchFamily="2" charset="0"/>
                    </a:rPr>
                    <a:t>জেলা </a:t>
                  </a:r>
                  <a:r>
                    <a:rPr lang="bn-BD" sz="2000" dirty="0" smtClean="0">
                      <a:solidFill>
                        <a:schemeClr val="tx1"/>
                      </a:solidFill>
                      <a:effectLst/>
                      <a:latin typeface="Nikosh" pitchFamily="2" charset="0"/>
                      <a:ea typeface="Calibri"/>
                      <a:cs typeface="Nikosh" pitchFamily="2" charset="0"/>
                    </a:rPr>
                    <a:t>প্রশাসক</a:t>
                  </a:r>
                  <a:r>
                    <a:rPr lang="en-US" sz="2000" dirty="0">
                      <a:solidFill>
                        <a:schemeClr val="tx1"/>
                      </a:solidFill>
                      <a:effectLst/>
                      <a:latin typeface="Nikosh" pitchFamily="2" charset="0"/>
                      <a:ea typeface="Calibri"/>
                      <a:cs typeface="Nikosh" pitchFamily="2" charset="0"/>
                    </a:rPr>
                    <a:t> </a:t>
                  </a:r>
                </a:p>
              </p:txBody>
            </p:sp>
          </p:grpSp>
          <p:sp>
            <p:nvSpPr>
              <p:cNvPr id="17" name="Rectangle 16"/>
              <p:cNvSpPr/>
              <p:nvPr/>
            </p:nvSpPr>
            <p:spPr>
              <a:xfrm rot="20757971">
                <a:off x="3604876" y="2944413"/>
                <a:ext cx="2533272" cy="707886"/>
              </a:xfrm>
              <a:prstGeom prst="rect">
                <a:avLst/>
              </a:prstGeom>
              <a:noFill/>
              <a:ln w="12700">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2000" b="1" cap="none" spc="0" dirty="0" smtClean="0">
                    <a:ln w="11430"/>
                    <a:effectLst>
                      <a:outerShdw blurRad="50800" dist="39000" dir="5460000" algn="tl">
                        <a:srgbClr val="000000">
                          <a:alpha val="38000"/>
                        </a:srgbClr>
                      </a:outerShdw>
                    </a:effectLst>
                    <a:latin typeface="NikoshLightBAN" pitchFamily="2" charset="0"/>
                    <a:cs typeface="NikoshLightBAN" pitchFamily="2" charset="0"/>
                  </a:rPr>
                  <a:t>জাতীয় দুর্যোগ সাড়াদান সমন্বয় কেন্দ্র (</a:t>
                </a:r>
                <a:r>
                  <a:rPr lang="en-US" sz="2000" b="1" cap="none" spc="0" dirty="0" smtClean="0">
                    <a:ln w="11430"/>
                    <a:effectLst>
                      <a:outerShdw blurRad="50800" dist="39000" dir="5460000" algn="tl">
                        <a:srgbClr val="000000">
                          <a:alpha val="38000"/>
                        </a:srgbClr>
                      </a:outerShdw>
                    </a:effectLst>
                    <a:latin typeface="NikoshLightBAN" pitchFamily="2" charset="0"/>
                    <a:cs typeface="NikoshLightBAN" pitchFamily="2" charset="0"/>
                  </a:rPr>
                  <a:t>NDRCC</a:t>
                </a:r>
                <a:r>
                  <a:rPr lang="bn-IN" sz="2000" b="1" cap="none" spc="0" dirty="0" smtClean="0">
                    <a:ln w="11430"/>
                    <a:effectLst>
                      <a:outerShdw blurRad="50800" dist="39000" dir="5460000" algn="tl">
                        <a:srgbClr val="000000">
                          <a:alpha val="38000"/>
                        </a:srgbClr>
                      </a:outerShdw>
                    </a:effectLst>
                    <a:latin typeface="NikoshLightBAN" pitchFamily="2" charset="0"/>
                    <a:cs typeface="NikoshLightBAN" pitchFamily="2" charset="0"/>
                  </a:rPr>
                  <a:t>)</a:t>
                </a:r>
                <a:endParaRPr lang="en-US" sz="2000" b="1" cap="none" spc="0" dirty="0">
                  <a:ln w="11430"/>
                  <a:effectLst>
                    <a:outerShdw blurRad="50800" dist="39000" dir="5460000" algn="tl">
                      <a:srgbClr val="000000">
                        <a:alpha val="38000"/>
                      </a:srgbClr>
                    </a:outerShdw>
                  </a:effectLst>
                  <a:latin typeface="NikoshLightBAN" pitchFamily="2" charset="0"/>
                  <a:cs typeface="NikoshLightBAN" pitchFamily="2" charset="0"/>
                </a:endParaRPr>
              </a:p>
            </p:txBody>
          </p:sp>
        </p:grpSp>
      </p:grpSp>
      <p:sp>
        <p:nvSpPr>
          <p:cNvPr id="10" name="Rectangle 9"/>
          <p:cNvSpPr/>
          <p:nvPr/>
        </p:nvSpPr>
        <p:spPr>
          <a:xfrm>
            <a:off x="3638610" y="4443251"/>
            <a:ext cx="6155032" cy="400110"/>
          </a:xfrm>
          <a:prstGeom prst="rect">
            <a:avLst/>
          </a:prstGeom>
        </p:spPr>
        <p:txBody>
          <a:bodyPr wrap="square">
            <a:spAutoFit/>
          </a:bodyPr>
          <a:lstStyle/>
          <a:p>
            <a:pPr algn="ctr"/>
            <a:r>
              <a:rPr lang="bn-BD" sz="2000" b="1" dirty="0">
                <a:solidFill>
                  <a:schemeClr val="accent2">
                    <a:lumMod val="75000"/>
                  </a:schemeClr>
                </a:solidFill>
                <a:latin typeface="NikoshLightBAN" pitchFamily="2" charset="0"/>
                <a:cs typeface="NikoshLightBAN" pitchFamily="2" charset="0"/>
              </a:rPr>
              <a:t>ফ্যাক্স, ফোন</a:t>
            </a:r>
            <a:r>
              <a:rPr lang="bn-BD" sz="2000" b="1" dirty="0" smtClean="0">
                <a:solidFill>
                  <a:schemeClr val="accent2">
                    <a:lumMod val="75000"/>
                  </a:schemeClr>
                </a:solidFill>
                <a:latin typeface="NikoshLightBAN" pitchFamily="2" charset="0"/>
                <a:cs typeface="NikoshLightBAN" pitchFamily="2" charset="0"/>
              </a:rPr>
              <a:t>, ডিজিটাল সেণ্ডার </a:t>
            </a:r>
            <a:r>
              <a:rPr lang="bn-BD" sz="2000" b="1" dirty="0">
                <a:solidFill>
                  <a:schemeClr val="accent2">
                    <a:lumMod val="75000"/>
                  </a:schemeClr>
                </a:solidFill>
                <a:latin typeface="NikoshLightBAN" pitchFamily="2" charset="0"/>
                <a:cs typeface="NikoshLightBAN" pitchFamily="2" charset="0"/>
              </a:rPr>
              <a:t>ইমেইল ইত্যাদির </a:t>
            </a:r>
            <a:r>
              <a:rPr lang="bn-BD" sz="2000" b="1" dirty="0" smtClean="0">
                <a:solidFill>
                  <a:schemeClr val="accent2">
                    <a:lumMod val="75000"/>
                  </a:schemeClr>
                </a:solidFill>
                <a:latin typeface="NikoshLightBAN" pitchFamily="2" charset="0"/>
                <a:cs typeface="NikoshLightBAN" pitchFamily="2" charset="0"/>
              </a:rPr>
              <a:t>মাধ্যমে</a:t>
            </a:r>
            <a:endParaRPr lang="en-US" sz="2000" b="1" dirty="0">
              <a:solidFill>
                <a:schemeClr val="accent2">
                  <a:lumMod val="75000"/>
                </a:schemeClr>
              </a:solidFill>
              <a:latin typeface="NikoshLightBAN" pitchFamily="2" charset="0"/>
              <a:cs typeface="NikoshLightBAN" pitchFamily="2" charset="0"/>
            </a:endParaRPr>
          </a:p>
        </p:txBody>
      </p:sp>
      <p:cxnSp>
        <p:nvCxnSpPr>
          <p:cNvPr id="75" name="Straight Arrow Connector 74"/>
          <p:cNvCxnSpPr>
            <a:stCxn id="9" idx="3"/>
          </p:cNvCxnSpPr>
          <p:nvPr/>
        </p:nvCxnSpPr>
        <p:spPr>
          <a:xfrm>
            <a:off x="3579754" y="2657045"/>
            <a:ext cx="2121740" cy="7713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6792563" y="2495949"/>
            <a:ext cx="2013812" cy="93241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8" idx="2"/>
          </p:cNvCxnSpPr>
          <p:nvPr/>
        </p:nvCxnSpPr>
        <p:spPr>
          <a:xfrm flipH="1">
            <a:off x="6509474" y="2498923"/>
            <a:ext cx="745930" cy="92944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6" idx="2"/>
          </p:cNvCxnSpPr>
          <p:nvPr/>
        </p:nvCxnSpPr>
        <p:spPr>
          <a:xfrm>
            <a:off x="5484805" y="2504468"/>
            <a:ext cx="870197" cy="9272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3884554" y="2146368"/>
            <a:ext cx="2206030" cy="13024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7255404" y="2519415"/>
            <a:ext cx="3337568" cy="9089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93454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838200" y="774563"/>
            <a:ext cx="5689209" cy="533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r>
              <a:rPr lang="bn-IN" altLang="en-US" sz="3200" dirty="0" smtClean="0">
                <a:latin typeface="Nikosh" pitchFamily="2" charset="0"/>
                <a:ea typeface="Nikosh" pitchFamily="2" charset="0"/>
                <a:cs typeface="Nikosh" pitchFamily="2" charset="0"/>
              </a:rPr>
              <a:t>দুর্যোগ ব্যবস্থাপনা</a:t>
            </a:r>
            <a:r>
              <a:rPr lang="bn-BD" altLang="en-US" sz="3200" dirty="0" smtClean="0">
                <a:latin typeface="Nikosh" pitchFamily="2" charset="0"/>
                <a:ea typeface="Nikosh" pitchFamily="2" charset="0"/>
                <a:cs typeface="Nikosh" pitchFamily="2" charset="0"/>
              </a:rPr>
              <a:t>য় </a:t>
            </a:r>
            <a:r>
              <a:rPr lang="bn-IN" altLang="en-US" sz="3200" dirty="0" smtClean="0">
                <a:latin typeface="Nikosh" pitchFamily="2" charset="0"/>
                <a:ea typeface="Nikosh" pitchFamily="2" charset="0"/>
                <a:cs typeface="Nikosh" pitchFamily="2" charset="0"/>
              </a:rPr>
              <a:t>ডিজিটাল</a:t>
            </a:r>
            <a:r>
              <a:rPr lang="bn-BD" altLang="en-US" sz="3200" dirty="0" smtClean="0">
                <a:latin typeface="Nikosh" pitchFamily="2" charset="0"/>
                <a:ea typeface="Nikosh" pitchFamily="2" charset="0"/>
                <a:cs typeface="Nikosh" pitchFamily="2" charset="0"/>
              </a:rPr>
              <a:t> প্রযুক্তি</a:t>
            </a:r>
            <a:br>
              <a:rPr lang="bn-BD" altLang="en-US" sz="3200" dirty="0" smtClean="0">
                <a:latin typeface="Nikosh" pitchFamily="2" charset="0"/>
                <a:ea typeface="Nikosh" pitchFamily="2" charset="0"/>
                <a:cs typeface="Nikosh" pitchFamily="2" charset="0"/>
              </a:rPr>
            </a:br>
            <a:endParaRPr lang="en-US" altLang="en-US" sz="3200" dirty="0" smtClean="0">
              <a:latin typeface="Nikosh" pitchFamily="2" charset="0"/>
              <a:ea typeface="Nikosh" pitchFamily="2" charset="0"/>
              <a:cs typeface="Nikosh" pitchFamily="2" charset="0"/>
            </a:endParaRPr>
          </a:p>
        </p:txBody>
      </p:sp>
      <p:sp>
        <p:nvSpPr>
          <p:cNvPr id="3" name="Content Placeholder 2"/>
          <p:cNvSpPr>
            <a:spLocks noGrp="1"/>
          </p:cNvSpPr>
          <p:nvPr>
            <p:ph idx="1"/>
          </p:nvPr>
        </p:nvSpPr>
        <p:spPr>
          <a:xfrm>
            <a:off x="620486" y="1160048"/>
            <a:ext cx="7620000" cy="5459116"/>
          </a:xfrm>
        </p:spPr>
        <p:txBody>
          <a:bodyPr>
            <a:normAutofit fontScale="85000" lnSpcReduction="20000"/>
          </a:bodyPr>
          <a:lstStyle/>
          <a:p>
            <a:pPr marL="0" indent="0" eaLnBrk="1" hangingPunct="1">
              <a:lnSpc>
                <a:spcPct val="90000"/>
              </a:lnSpc>
              <a:buNone/>
            </a:pPr>
            <a:r>
              <a:rPr lang="bn-IN" altLang="en-US" sz="2600" dirty="0" smtClean="0">
                <a:latin typeface="Nikosh" pitchFamily="2" charset="0"/>
                <a:ea typeface="Nikosh" pitchFamily="2" charset="0"/>
                <a:cs typeface="Nikosh" pitchFamily="2" charset="0"/>
              </a:rPr>
              <a:t> </a:t>
            </a:r>
            <a:endParaRPr lang="bn-BD" altLang="en-US" sz="2600" dirty="0" smtClean="0">
              <a:latin typeface="Nikosh" pitchFamily="2" charset="0"/>
              <a:ea typeface="Nikosh" pitchFamily="2" charset="0"/>
              <a:cs typeface="Nikosh" pitchFamily="2" charset="0"/>
            </a:endParaRPr>
          </a:p>
          <a:p>
            <a:pPr algn="just" eaLnBrk="1" hangingPunct="1">
              <a:lnSpc>
                <a:spcPct val="110000"/>
              </a:lnSpc>
            </a:pPr>
            <a:r>
              <a:rPr lang="en-US" altLang="en-US" sz="2100" dirty="0" err="1" smtClean="0">
                <a:latin typeface="Nikosh" pitchFamily="2" charset="0"/>
                <a:ea typeface="Nikosh" pitchFamily="2" charset="0"/>
                <a:cs typeface="Nikosh" pitchFamily="2" charset="0"/>
              </a:rPr>
              <a:t>IVR</a:t>
            </a:r>
            <a:r>
              <a:rPr lang="en-US" altLang="en-US" sz="2100" dirty="0" smtClean="0">
                <a:latin typeface="Nikosh" pitchFamily="2" charset="0"/>
                <a:ea typeface="Nikosh" pitchFamily="2" charset="0"/>
                <a:cs typeface="Nikosh" pitchFamily="2" charset="0"/>
              </a:rPr>
              <a:t>-</a:t>
            </a:r>
            <a:r>
              <a:rPr lang="bn-IN" altLang="en-US" sz="2800" dirty="0" smtClean="0">
                <a:latin typeface="Nikosh" pitchFamily="2" charset="0"/>
                <a:ea typeface="Nikosh" pitchFamily="2" charset="0"/>
                <a:cs typeface="Nikosh" pitchFamily="2" charset="0"/>
              </a:rPr>
              <a:t> </a:t>
            </a:r>
            <a:r>
              <a:rPr lang="bn-IN" altLang="en-US" sz="2600" dirty="0" smtClean="0">
                <a:latin typeface="Nikosh" pitchFamily="2" charset="0"/>
                <a:ea typeface="Nikosh" pitchFamily="2" charset="0"/>
                <a:cs typeface="Nikosh" pitchFamily="2" charset="0"/>
              </a:rPr>
              <a:t>যে কোন মোবাইল থেকে ১০৯৪১ নম্বরে ফোন করে প্রতিদিনের আবহাওয়ার আগাম বার্তা পাওয়া যায়</a:t>
            </a:r>
            <a:endParaRPr lang="en-US" altLang="en-US" sz="2600" dirty="0" smtClean="0">
              <a:latin typeface="Nikosh" pitchFamily="2" charset="0"/>
              <a:ea typeface="Nikosh" pitchFamily="2" charset="0"/>
              <a:cs typeface="Nikosh" pitchFamily="2" charset="0"/>
            </a:endParaRPr>
          </a:p>
          <a:p>
            <a:pPr algn="just" eaLnBrk="1" hangingPunct="1">
              <a:lnSpc>
                <a:spcPct val="110000"/>
              </a:lnSpc>
            </a:pPr>
            <a:r>
              <a:rPr lang="en-US" altLang="en-US" sz="2400" dirty="0" smtClean="0">
                <a:latin typeface="Nikosh" pitchFamily="2" charset="0"/>
                <a:ea typeface="Nikosh" pitchFamily="2" charset="0"/>
                <a:cs typeface="Nikosh" pitchFamily="2" charset="0"/>
              </a:rPr>
              <a:t>Cell Broadcasting System (CBS) </a:t>
            </a:r>
            <a:r>
              <a:rPr lang="en-US" altLang="en-US" sz="2600" dirty="0" err="1" smtClean="0">
                <a:latin typeface="Nikosh" pitchFamily="2" charset="0"/>
                <a:ea typeface="Nikosh" pitchFamily="2" charset="0"/>
                <a:cs typeface="Nikosh" pitchFamily="2" charset="0"/>
              </a:rPr>
              <a:t>প্রবর্তন</a:t>
            </a:r>
            <a:endParaRPr lang="bn-IN" altLang="en-US" sz="2600" dirty="0" smtClean="0">
              <a:latin typeface="Nikosh" pitchFamily="2" charset="0"/>
              <a:ea typeface="Nikosh" pitchFamily="2" charset="0"/>
              <a:cs typeface="Nikosh" pitchFamily="2" charset="0"/>
            </a:endParaRPr>
          </a:p>
          <a:p>
            <a:pPr algn="just">
              <a:lnSpc>
                <a:spcPct val="110000"/>
              </a:lnSpc>
            </a:pPr>
            <a:r>
              <a:rPr lang="bn-IN" altLang="en-US" sz="2600" dirty="0" smtClean="0">
                <a:latin typeface="Nikosh" pitchFamily="2" charset="0"/>
                <a:ea typeface="Nikosh" pitchFamily="2" charset="0"/>
                <a:cs typeface="Nikosh" pitchFamily="2" charset="0"/>
              </a:rPr>
              <a:t>জেলা, উপজেলা, ইউনিয়ন দুর্যোগ ব্যবস্থাপনা কমিটি সমূহ এবং উল্লেখ যোগ্য ব্যক্তিবর্গকে দুর্যোগের আগাম বার্তা ও দুর্যোগ</a:t>
            </a:r>
            <a:r>
              <a:rPr lang="bn-BD" altLang="en-US" sz="2600" dirty="0" smtClean="0">
                <a:latin typeface="Nikosh" pitchFamily="2" charset="0"/>
                <a:ea typeface="Nikosh" pitchFamily="2" charset="0"/>
                <a:cs typeface="Nikosh" pitchFamily="2" charset="0"/>
              </a:rPr>
              <a:t>ে </a:t>
            </a:r>
            <a:r>
              <a:rPr lang="bn-IN" altLang="en-US" sz="2600" dirty="0" smtClean="0">
                <a:latin typeface="Nikosh" pitchFamily="2" charset="0"/>
                <a:ea typeface="Nikosh" pitchFamily="2" charset="0"/>
                <a:cs typeface="Nikosh" pitchFamily="2" charset="0"/>
              </a:rPr>
              <a:t>কর</a:t>
            </a:r>
            <a:r>
              <a:rPr lang="bn-BD" altLang="en-US" sz="2600" dirty="0" smtClean="0">
                <a:latin typeface="Nikosh" pitchFamily="2" charset="0"/>
                <a:ea typeface="Nikosh" pitchFamily="2" charset="0"/>
                <a:cs typeface="Nikosh" pitchFamily="2" charset="0"/>
              </a:rPr>
              <a:t>ণী</a:t>
            </a:r>
            <a:r>
              <a:rPr lang="bn-IN" altLang="en-US" sz="2600" dirty="0" smtClean="0">
                <a:latin typeface="Nikosh" pitchFamily="2" charset="0"/>
                <a:ea typeface="Nikosh" pitchFamily="2" charset="0"/>
                <a:cs typeface="Nikosh" pitchFamily="2" charset="0"/>
              </a:rPr>
              <a:t>য় </a:t>
            </a:r>
            <a:r>
              <a:rPr lang="en-US" altLang="en-US" sz="2600" dirty="0" err="1" smtClean="0">
                <a:latin typeface="Nikosh" pitchFamily="2" charset="0"/>
                <a:ea typeface="Nikosh" pitchFamily="2" charset="0"/>
                <a:cs typeface="Nikosh" pitchFamily="2" charset="0"/>
              </a:rPr>
              <a:t>sms</a:t>
            </a:r>
            <a:r>
              <a:rPr lang="bn-IN" altLang="en-US" sz="2600" dirty="0" smtClean="0">
                <a:latin typeface="Nikosh" pitchFamily="2" charset="0"/>
                <a:ea typeface="Nikosh" pitchFamily="2" charset="0"/>
                <a:cs typeface="Nikosh" pitchFamily="2" charset="0"/>
              </a:rPr>
              <a:t> </a:t>
            </a:r>
            <a:r>
              <a:rPr lang="bn-BD" altLang="en-US" sz="2600" dirty="0" smtClean="0">
                <a:latin typeface="Nikosh" pitchFamily="2" charset="0"/>
                <a:ea typeface="Nikosh" pitchFamily="2" charset="0"/>
                <a:cs typeface="Nikosh" pitchFamily="2" charset="0"/>
              </a:rPr>
              <a:t>এর </a:t>
            </a:r>
            <a:r>
              <a:rPr lang="bn-IN" altLang="en-US" sz="2600" dirty="0" smtClean="0">
                <a:latin typeface="Nikosh" pitchFamily="2" charset="0"/>
                <a:ea typeface="Nikosh" pitchFamily="2" charset="0"/>
                <a:cs typeface="Nikosh" pitchFamily="2" charset="0"/>
              </a:rPr>
              <a:t>মাধ্যমে পাঠানো হয়</a:t>
            </a:r>
          </a:p>
          <a:p>
            <a:pPr algn="just">
              <a:lnSpc>
                <a:spcPct val="110000"/>
              </a:lnSpc>
            </a:pPr>
            <a:r>
              <a:rPr lang="bn-BD" altLang="en-US" sz="2600" dirty="0">
                <a:latin typeface="Nikosh" pitchFamily="2" charset="0"/>
                <a:ea typeface="Nikosh" pitchFamily="2" charset="0"/>
                <a:cs typeface="Nikosh" pitchFamily="2" charset="0"/>
              </a:rPr>
              <a:t>জাতীয় দুর্যোগ সাড়াদান সমন্বয় </a:t>
            </a:r>
            <a:r>
              <a:rPr lang="bn-BD" altLang="en-US" sz="2600" dirty="0" smtClean="0">
                <a:latin typeface="Nikosh" pitchFamily="2" charset="0"/>
                <a:ea typeface="Nikosh" pitchFamily="2" charset="0"/>
                <a:cs typeface="Nikosh" pitchFamily="2" charset="0"/>
              </a:rPr>
              <a:t>কেন্দ্র (</a:t>
            </a:r>
            <a:r>
              <a:rPr lang="en-US" altLang="en-US" sz="2200" dirty="0">
                <a:latin typeface="Nikosh" pitchFamily="2" charset="0"/>
                <a:ea typeface="Nikosh" pitchFamily="2" charset="0"/>
                <a:cs typeface="Nikosh" pitchFamily="2" charset="0"/>
              </a:rPr>
              <a:t>NDRCC</a:t>
            </a:r>
            <a:r>
              <a:rPr lang="bn-BD" altLang="en-US" sz="2600" dirty="0" smtClean="0">
                <a:latin typeface="Nikosh" pitchFamily="2" charset="0"/>
                <a:ea typeface="Nikosh" pitchFamily="2" charset="0"/>
                <a:cs typeface="Nikosh" pitchFamily="2" charset="0"/>
              </a:rPr>
              <a:t>) ও </a:t>
            </a:r>
            <a:r>
              <a:rPr lang="bn-IN" altLang="en-US" sz="2600" dirty="0" smtClean="0">
                <a:latin typeface="Nikosh" pitchFamily="2" charset="0"/>
                <a:ea typeface="Nikosh" pitchFamily="2" charset="0"/>
                <a:cs typeface="Nikosh" pitchFamily="2" charset="0"/>
              </a:rPr>
              <a:t>ডিজাস্টার ম্যানেজমেন্ট ইনফরমেশন সেন্টার (ডিএমআইসি) স্থাপন</a:t>
            </a:r>
            <a:endParaRPr lang="en-US" altLang="en-US" sz="2600" dirty="0" smtClean="0">
              <a:latin typeface="Nikosh" pitchFamily="2" charset="0"/>
              <a:ea typeface="Nikosh" pitchFamily="2" charset="0"/>
              <a:cs typeface="Nikosh" pitchFamily="2" charset="0"/>
            </a:endParaRPr>
          </a:p>
          <a:p>
            <a:pPr algn="just" eaLnBrk="1" hangingPunct="1">
              <a:lnSpc>
                <a:spcPct val="110000"/>
              </a:lnSpc>
            </a:pPr>
            <a:r>
              <a:rPr lang="en-US" altLang="en-US" sz="2400" dirty="0" smtClean="0">
                <a:latin typeface="Nikosh" pitchFamily="2" charset="0"/>
                <a:ea typeface="Nikosh" pitchFamily="2" charset="0"/>
                <a:cs typeface="Nikosh" pitchFamily="2" charset="0"/>
              </a:rPr>
              <a:t>E-Library</a:t>
            </a:r>
            <a:r>
              <a:rPr lang="en-US" altLang="en-US" sz="2600" dirty="0" smtClean="0">
                <a:latin typeface="Nikosh" pitchFamily="2" charset="0"/>
                <a:ea typeface="Nikosh" pitchFamily="2" charset="0"/>
                <a:cs typeface="Nikosh" pitchFamily="2" charset="0"/>
              </a:rPr>
              <a:t> </a:t>
            </a:r>
            <a:r>
              <a:rPr lang="bn-BD" altLang="en-US" sz="2600" dirty="0" smtClean="0">
                <a:latin typeface="Nikosh" pitchFamily="2" charset="0"/>
                <a:ea typeface="Nikosh" pitchFamily="2" charset="0"/>
                <a:cs typeface="Nikosh" pitchFamily="2" charset="0"/>
              </a:rPr>
              <a:t>প্রতিষ্ঠা</a:t>
            </a:r>
            <a:endParaRPr lang="en-US" altLang="en-US" sz="2600" dirty="0" smtClean="0">
              <a:latin typeface="Nikosh" pitchFamily="2" charset="0"/>
              <a:ea typeface="Nikosh" pitchFamily="2" charset="0"/>
              <a:cs typeface="Nikosh" pitchFamily="2" charset="0"/>
            </a:endParaRPr>
          </a:p>
          <a:p>
            <a:pPr algn="just">
              <a:lnSpc>
                <a:spcPct val="110000"/>
              </a:lnSpc>
            </a:pPr>
            <a:r>
              <a:rPr lang="bn-BD" altLang="en-US" sz="2600" dirty="0">
                <a:latin typeface="Nikosh" pitchFamily="2" charset="0"/>
                <a:ea typeface="Nikosh" pitchFamily="2" charset="0"/>
                <a:cs typeface="Nikosh" pitchFamily="2" charset="0"/>
              </a:rPr>
              <a:t>২০১৩-১৪ সালে </a:t>
            </a:r>
            <a:r>
              <a:rPr lang="en-US" altLang="en-US" sz="2100" dirty="0">
                <a:latin typeface="Nikosh" pitchFamily="2" charset="0"/>
                <a:ea typeface="Nikosh" pitchFamily="2" charset="0"/>
                <a:cs typeface="Nikosh" pitchFamily="2" charset="0"/>
              </a:rPr>
              <a:t>GOB</a:t>
            </a:r>
            <a:r>
              <a:rPr lang="en-US" altLang="en-US" sz="2600" dirty="0">
                <a:latin typeface="Nikosh" pitchFamily="2" charset="0"/>
                <a:ea typeface="Nikosh" pitchFamily="2" charset="0"/>
                <a:cs typeface="Nikosh" pitchFamily="2" charset="0"/>
              </a:rPr>
              <a:t> </a:t>
            </a:r>
            <a:r>
              <a:rPr lang="bn-BD" altLang="en-US" sz="2600" dirty="0">
                <a:latin typeface="Nikosh" pitchFamily="2" charset="0"/>
                <a:ea typeface="Nikosh" pitchFamily="2" charset="0"/>
                <a:cs typeface="Nikosh" pitchFamily="2" charset="0"/>
              </a:rPr>
              <a:t>ও </a:t>
            </a:r>
            <a:r>
              <a:rPr lang="en-US" altLang="en-US" sz="2100" dirty="0">
                <a:latin typeface="Nikosh" pitchFamily="2" charset="0"/>
                <a:ea typeface="Nikosh" pitchFamily="2" charset="0"/>
                <a:cs typeface="Nikosh" pitchFamily="2" charset="0"/>
              </a:rPr>
              <a:t>UNHCR</a:t>
            </a:r>
            <a:r>
              <a:rPr lang="en-US" altLang="en-US" sz="2600" dirty="0">
                <a:latin typeface="Nikosh" pitchFamily="2" charset="0"/>
                <a:ea typeface="Nikosh" pitchFamily="2" charset="0"/>
                <a:cs typeface="Nikosh" pitchFamily="2" charset="0"/>
              </a:rPr>
              <a:t> </a:t>
            </a:r>
            <a:r>
              <a:rPr lang="bn-BD" altLang="en-US" sz="2600" dirty="0">
                <a:latin typeface="Nikosh" pitchFamily="2" charset="0"/>
                <a:ea typeface="Nikosh" pitchFamily="2" charset="0"/>
                <a:cs typeface="Nikosh" pitchFamily="2" charset="0"/>
              </a:rPr>
              <a:t>এর </a:t>
            </a:r>
            <a:r>
              <a:rPr lang="en-US" altLang="en-US" sz="2100" dirty="0">
                <a:latin typeface="Nikosh" pitchFamily="2" charset="0"/>
                <a:ea typeface="Nikosh" pitchFamily="2" charset="0"/>
                <a:cs typeface="Nikosh" pitchFamily="2" charset="0"/>
              </a:rPr>
              <a:t>Joint verification </a:t>
            </a:r>
            <a:r>
              <a:rPr lang="bn-BD" altLang="en-US" sz="2600" dirty="0">
                <a:latin typeface="Nikosh" pitchFamily="2" charset="0"/>
                <a:ea typeface="Nikosh" pitchFamily="2" charset="0"/>
                <a:cs typeface="Nikosh" pitchFamily="2" charset="0"/>
              </a:rPr>
              <a:t>এ </a:t>
            </a:r>
            <a:r>
              <a:rPr lang="bn-BD" altLang="en-US" sz="2600" dirty="0" smtClean="0">
                <a:latin typeface="Nikosh" pitchFamily="2" charset="0"/>
                <a:ea typeface="Nikosh" pitchFamily="2" charset="0"/>
                <a:cs typeface="Nikosh" pitchFamily="2" charset="0"/>
              </a:rPr>
              <a:t>দুটি ক্যাম্পে </a:t>
            </a:r>
            <a:r>
              <a:rPr lang="bn-BD" altLang="en-US" sz="2600" dirty="0">
                <a:latin typeface="Nikosh" pitchFamily="2" charset="0"/>
                <a:ea typeface="Nikosh" pitchFamily="2" charset="0"/>
                <a:cs typeface="Nikosh" pitchFamily="2" charset="0"/>
              </a:rPr>
              <a:t>মোট ৩২,৩৫৫ </a:t>
            </a:r>
            <a:r>
              <a:rPr lang="bn-BD" altLang="en-US" sz="2600" dirty="0" smtClean="0">
                <a:latin typeface="Nikosh" pitchFamily="2" charset="0"/>
                <a:ea typeface="Nikosh" pitchFamily="2" charset="0"/>
                <a:cs typeface="Nikosh" pitchFamily="2" charset="0"/>
              </a:rPr>
              <a:t>জন রেজিষ্টার্ড </a:t>
            </a:r>
            <a:r>
              <a:rPr lang="bn-BD" altLang="en-US" sz="2600" dirty="0">
                <a:latin typeface="Nikosh" pitchFamily="2" charset="0"/>
                <a:ea typeface="Nikosh" pitchFamily="2" charset="0"/>
                <a:cs typeface="Nikosh" pitchFamily="2" charset="0"/>
              </a:rPr>
              <a:t>শরণার্থীর ডাটাবেইজ </a:t>
            </a:r>
            <a:r>
              <a:rPr lang="bn-BD" altLang="en-US" sz="2600" dirty="0" smtClean="0">
                <a:latin typeface="Nikosh" pitchFamily="2" charset="0"/>
                <a:ea typeface="Nikosh" pitchFamily="2" charset="0"/>
                <a:cs typeface="Nikosh" pitchFamily="2" charset="0"/>
              </a:rPr>
              <a:t>প্রণয়ন</a:t>
            </a:r>
            <a:endParaRPr lang="bn-BD" altLang="en-US" sz="2600" dirty="0">
              <a:latin typeface="Nikosh" pitchFamily="2" charset="0"/>
              <a:ea typeface="Nikosh" pitchFamily="2" charset="0"/>
              <a:cs typeface="Nikosh" pitchFamily="2" charset="0"/>
            </a:endParaRPr>
          </a:p>
          <a:p>
            <a:pPr algn="just">
              <a:lnSpc>
                <a:spcPct val="110000"/>
              </a:lnSpc>
            </a:pPr>
            <a:r>
              <a:rPr lang="en-US" altLang="en-US" sz="2100" dirty="0" smtClean="0">
                <a:latin typeface="Nikosh" pitchFamily="2" charset="0"/>
                <a:ea typeface="Nikosh" pitchFamily="2" charset="0"/>
                <a:cs typeface="Nikosh" pitchFamily="2" charset="0"/>
              </a:rPr>
              <a:t>WFP</a:t>
            </a:r>
            <a:r>
              <a:rPr lang="en-US" altLang="en-US" sz="2600" dirty="0" smtClean="0">
                <a:latin typeface="Nikosh" pitchFamily="2" charset="0"/>
                <a:ea typeface="Nikosh" pitchFamily="2" charset="0"/>
                <a:cs typeface="Nikosh" pitchFamily="2" charset="0"/>
              </a:rPr>
              <a:t> </a:t>
            </a:r>
            <a:r>
              <a:rPr lang="bn-IN" altLang="en-US" sz="2600" dirty="0" smtClean="0">
                <a:latin typeface="Nikosh" pitchFamily="2" charset="0"/>
                <a:ea typeface="Nikosh" pitchFamily="2" charset="0"/>
                <a:cs typeface="Nikosh" pitchFamily="2" charset="0"/>
              </a:rPr>
              <a:t>সহায়তায় </a:t>
            </a:r>
            <a:r>
              <a:rPr lang="bn-BD" altLang="en-US" sz="2600" dirty="0" smtClean="0">
                <a:latin typeface="Nikosh" pitchFamily="2" charset="0"/>
                <a:ea typeface="Nikosh" pitchFamily="2" charset="0"/>
                <a:cs typeface="Nikosh" pitchFamily="2" charset="0"/>
              </a:rPr>
              <a:t>শরণার্থীদের </a:t>
            </a:r>
            <a:r>
              <a:rPr lang="bn-BD" altLang="en-US" sz="2600" dirty="0">
                <a:latin typeface="Nikosh" pitchFamily="2" charset="0"/>
                <a:ea typeface="Nikosh" pitchFamily="2" charset="0"/>
                <a:cs typeface="Nikosh" pitchFamily="2" charset="0"/>
              </a:rPr>
              <a:t>ফিংগার প্রিন্ট সংগ্রহ করে প্রতি পরিবারকে একটি করে ডেবিট কার্ড </a:t>
            </a:r>
            <a:r>
              <a:rPr lang="bn-IN" altLang="en-US" sz="2600" dirty="0">
                <a:latin typeface="Nikosh" pitchFamily="2" charset="0"/>
                <a:ea typeface="Nikosh" pitchFamily="2" charset="0"/>
                <a:cs typeface="Nikosh" pitchFamily="2" charset="0"/>
              </a:rPr>
              <a:t>/</a:t>
            </a:r>
            <a:r>
              <a:rPr lang="bn-BD" altLang="en-US" sz="2600" dirty="0">
                <a:latin typeface="Nikosh" pitchFamily="2" charset="0"/>
                <a:ea typeface="Nikosh" pitchFamily="2" charset="0"/>
                <a:cs typeface="Nikosh" pitchFamily="2" charset="0"/>
              </a:rPr>
              <a:t>ফুড কার্ড (ই-ভাউচার) </a:t>
            </a:r>
            <a:r>
              <a:rPr lang="bn-BD" altLang="en-US" sz="2600" dirty="0" smtClean="0">
                <a:latin typeface="Nikosh" pitchFamily="2" charset="0"/>
                <a:ea typeface="Nikosh" pitchFamily="2" charset="0"/>
                <a:cs typeface="Nikosh" pitchFamily="2" charset="0"/>
              </a:rPr>
              <a:t>সরবরাহ</a:t>
            </a:r>
          </a:p>
          <a:p>
            <a:pPr algn="just"/>
            <a:r>
              <a:rPr lang="bn-BD" altLang="en-US" sz="2600" dirty="0" smtClean="0">
                <a:latin typeface="Nikosh" pitchFamily="2" charset="0"/>
                <a:ea typeface="Nikosh" pitchFamily="2" charset="0"/>
                <a:cs typeface="Nikosh" pitchFamily="2" charset="0"/>
              </a:rPr>
              <a:t>সিপিপি’র ১৫৬টি </a:t>
            </a:r>
            <a:r>
              <a:rPr lang="bn-BD" altLang="en-US" sz="2100" dirty="0" smtClean="0">
                <a:latin typeface="Nikosh" pitchFamily="2" charset="0"/>
                <a:ea typeface="Nikosh" pitchFamily="2" charset="0"/>
                <a:cs typeface="Nikosh" pitchFamily="2" charset="0"/>
              </a:rPr>
              <a:t>Analog</a:t>
            </a:r>
            <a:r>
              <a:rPr lang="bn-BD" altLang="en-US" sz="2600" dirty="0" smtClean="0">
                <a:latin typeface="Nikosh" pitchFamily="2" charset="0"/>
                <a:ea typeface="Nikosh" pitchFamily="2" charset="0"/>
                <a:cs typeface="Nikosh" pitchFamily="2" charset="0"/>
              </a:rPr>
              <a:t> ওয়্যারলেস সেট পরিবর্তন করে </a:t>
            </a:r>
            <a:r>
              <a:rPr lang="bn-BD" altLang="en-US" sz="2100" dirty="0" smtClean="0">
                <a:latin typeface="Nikosh" pitchFamily="2" charset="0"/>
                <a:ea typeface="Nikosh" pitchFamily="2" charset="0"/>
                <a:cs typeface="Nikosh" pitchFamily="2" charset="0"/>
              </a:rPr>
              <a:t>Digital</a:t>
            </a:r>
            <a:r>
              <a:rPr lang="bn-BD" altLang="en-US" sz="2600" dirty="0" smtClean="0">
                <a:latin typeface="Nikosh" pitchFamily="2" charset="0"/>
                <a:ea typeface="Nikosh" pitchFamily="2" charset="0"/>
                <a:cs typeface="Nikosh" pitchFamily="2" charset="0"/>
              </a:rPr>
              <a:t> সেট প্রতিস্থাপন</a:t>
            </a:r>
          </a:p>
        </p:txBody>
      </p:sp>
      <p:pic>
        <p:nvPicPr>
          <p:cNvPr id="5" name="Picture 2" descr="C:\Users\MOHAMMAD MANIRUL\Pictures\Mobile_SMS.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848" t="785" r="808" b="1871"/>
          <a:stretch/>
        </p:blipFill>
        <p:spPr bwMode="auto">
          <a:xfrm>
            <a:off x="8924081" y="752081"/>
            <a:ext cx="2149003" cy="3113863"/>
          </a:xfrm>
          <a:prstGeom prst="rect">
            <a:avLst/>
          </a:prstGeom>
          <a:noFill/>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6" name="Picture 5" descr="C:\Users\USER\Desktop\food card sample.jpg"/>
          <p:cNvPicPr>
            <a:picLocks noChangeAspect="1" noChangeArrowheads="1"/>
          </p:cNvPicPr>
          <p:nvPr/>
        </p:nvPicPr>
        <p:blipFill>
          <a:blip r:embed="rId3" cstate="print"/>
          <a:srcRect/>
          <a:stretch>
            <a:fillRect/>
          </a:stretch>
        </p:blipFill>
        <p:spPr bwMode="auto">
          <a:xfrm>
            <a:off x="8475987" y="4116729"/>
            <a:ext cx="3369992" cy="2145175"/>
          </a:xfrm>
          <a:prstGeom prst="rect">
            <a:avLst/>
          </a:prstGeom>
          <a:noFill/>
          <a:ln w="9525">
            <a:noFill/>
            <a:miter lim="800000"/>
            <a:headEnd/>
            <a:tailEnd/>
          </a:ln>
        </p:spPr>
      </p:pic>
    </p:spTree>
    <p:extLst>
      <p:ext uri="{BB962C8B-B14F-4D97-AF65-F5344CB8AC3E}">
        <p14:creationId xmlns="" xmlns:p14="http://schemas.microsoft.com/office/powerpoint/2010/main" val="1899243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838201" y="801857"/>
            <a:ext cx="5090651" cy="52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r>
              <a:rPr lang="bn-IN" altLang="en-US" sz="2800" dirty="0" smtClean="0">
                <a:latin typeface="Nikosh" pitchFamily="2" charset="0"/>
                <a:ea typeface="Nikosh" pitchFamily="2" charset="0"/>
                <a:cs typeface="Nikosh" pitchFamily="2" charset="0"/>
              </a:rPr>
              <a:t>দুর্যোগ </a:t>
            </a:r>
            <a:r>
              <a:rPr lang="bn-IN" altLang="en-US" sz="2800" dirty="0">
                <a:latin typeface="Nikosh" pitchFamily="2" charset="0"/>
                <a:ea typeface="Nikosh" pitchFamily="2" charset="0"/>
                <a:cs typeface="Nikosh" pitchFamily="2" charset="0"/>
              </a:rPr>
              <a:t>সহনশীল জাতি গঠনে পূর্ব প্রস্তুতি সমূহ</a:t>
            </a:r>
            <a:endParaRPr lang="en-US" altLang="en-US" sz="2800" dirty="0" smtClean="0">
              <a:latin typeface="Nikosh" pitchFamily="2" charset="0"/>
              <a:ea typeface="Nikosh" pitchFamily="2" charset="0"/>
              <a:cs typeface="Nikosh" pitchFamily="2" charset="0"/>
            </a:endParaRPr>
          </a:p>
        </p:txBody>
      </p:sp>
      <p:sp>
        <p:nvSpPr>
          <p:cNvPr id="32771" name="Content Placeholder 2"/>
          <p:cNvSpPr>
            <a:spLocks noGrp="1"/>
          </p:cNvSpPr>
          <p:nvPr>
            <p:ph idx="1"/>
          </p:nvPr>
        </p:nvSpPr>
        <p:spPr>
          <a:xfrm>
            <a:off x="742665" y="1579965"/>
            <a:ext cx="8216278" cy="4799064"/>
          </a:xfrm>
        </p:spPr>
        <p:txBody>
          <a:bodyPr/>
          <a:lstStyle/>
          <a:p>
            <a:pPr algn="just" eaLnBrk="1" hangingPunct="1"/>
            <a:r>
              <a:rPr lang="bn-BD" altLang="en-US" dirty="0" smtClean="0">
                <a:latin typeface="Nikosh" pitchFamily="2" charset="0"/>
                <a:ea typeface="Nikosh" pitchFamily="2" charset="0"/>
                <a:cs typeface="Nikosh" pitchFamily="2" charset="0"/>
              </a:rPr>
              <a:t>তৃতীয়</a:t>
            </a:r>
            <a:r>
              <a:rPr lang="bn-IN" altLang="en-US" dirty="0" smtClean="0">
                <a:latin typeface="Nikosh" pitchFamily="2" charset="0"/>
                <a:ea typeface="Nikosh" pitchFamily="2" charset="0"/>
                <a:cs typeface="Nikosh" pitchFamily="2" charset="0"/>
              </a:rPr>
              <a:t> শ্রেণি থেকে </a:t>
            </a:r>
            <a:r>
              <a:rPr lang="bn-BD" altLang="en-US" dirty="0" smtClean="0">
                <a:latin typeface="Nikosh" pitchFamily="2" charset="0"/>
                <a:ea typeface="Nikosh" pitchFamily="2" charset="0"/>
                <a:cs typeface="Nikosh" pitchFamily="2" charset="0"/>
              </a:rPr>
              <a:t>দ্বাদ</a:t>
            </a:r>
            <a:r>
              <a:rPr lang="bn-IN" altLang="en-US" dirty="0" smtClean="0">
                <a:latin typeface="Nikosh" pitchFamily="2" charset="0"/>
                <a:ea typeface="Nikosh" pitchFamily="2" charset="0"/>
                <a:cs typeface="Nikosh" pitchFamily="2" charset="0"/>
              </a:rPr>
              <a:t>শ শ্রেণি পর্যন্ত শিক্ষা কারিকুলামে</a:t>
            </a:r>
            <a:r>
              <a:rPr lang="bn-BD" altLang="en-US" dirty="0" smtClean="0">
                <a:latin typeface="Nikosh" pitchFamily="2" charset="0"/>
                <a:ea typeface="Nikosh" pitchFamily="2" charset="0"/>
                <a:cs typeface="Nikosh" pitchFamily="2" charset="0"/>
              </a:rPr>
              <a:t> ৪৩টি পাঠ্যপুস্তকে</a:t>
            </a:r>
            <a:r>
              <a:rPr lang="bn-IN" altLang="en-US" dirty="0" smtClean="0">
                <a:latin typeface="Nikosh" pitchFamily="2" charset="0"/>
                <a:ea typeface="Nikosh" pitchFamily="2" charset="0"/>
                <a:cs typeface="Nikosh" pitchFamily="2" charset="0"/>
              </a:rPr>
              <a:t> দুর্যোগ ব্যবস্থাপনা</a:t>
            </a:r>
            <a:r>
              <a:rPr lang="bn-BD" altLang="en-US" dirty="0" smtClean="0">
                <a:latin typeface="Nikosh" pitchFamily="2" charset="0"/>
                <a:ea typeface="Nikosh" pitchFamily="2" charset="0"/>
                <a:cs typeface="Nikosh" pitchFamily="2" charset="0"/>
              </a:rPr>
              <a:t> ও জলবায়ু পরিবর্তনজনিত অভিযোজন</a:t>
            </a:r>
            <a:r>
              <a:rPr lang="bn-IN" altLang="en-US" dirty="0" smtClean="0">
                <a:latin typeface="Nikosh" pitchFamily="2" charset="0"/>
                <a:ea typeface="Nikosh" pitchFamily="2" charset="0"/>
                <a:cs typeface="Nikosh" pitchFamily="2" charset="0"/>
              </a:rPr>
              <a:t> বিষয় অন্তর্ভুক্ত করা হয়েছে</a:t>
            </a:r>
          </a:p>
          <a:p>
            <a:pPr algn="just" eaLnBrk="1" hangingPunct="1"/>
            <a:r>
              <a:rPr lang="bn-IN" altLang="en-US" dirty="0" smtClean="0">
                <a:latin typeface="Nikosh" pitchFamily="2" charset="0"/>
                <a:ea typeface="Nikosh" pitchFamily="2" charset="0"/>
                <a:cs typeface="Nikosh" pitchFamily="2" charset="0"/>
              </a:rPr>
              <a:t>১৭ টি সরকারি ও বেসরকারি বিশ্ববিদ্যালয়ে দুর্যোগ ব্যবস্থাপনা বিষয়ে উচ্চতর ডিগ্রির কোর্স চালু করা হয়েছে</a:t>
            </a:r>
          </a:p>
          <a:p>
            <a:pPr algn="just" eaLnBrk="1" hangingPunct="1"/>
            <a:r>
              <a:rPr lang="bn-IN" altLang="en-US" dirty="0" smtClean="0">
                <a:latin typeface="Nikosh" pitchFamily="2" charset="0"/>
                <a:ea typeface="Nikosh" pitchFamily="2" charset="0"/>
                <a:cs typeface="Nikosh" pitchFamily="2" charset="0"/>
              </a:rPr>
              <a:t>১১ টি প্রশিক্ষণ ইনস্টিটিউটের কারিকুলামে</a:t>
            </a:r>
            <a:r>
              <a:rPr lang="bn-BD" altLang="en-US" dirty="0" smtClean="0">
                <a:latin typeface="Nikosh" pitchFamily="2" charset="0"/>
                <a:ea typeface="Nikosh" pitchFamily="2" charset="0"/>
                <a:cs typeface="Nikosh" pitchFamily="2" charset="0"/>
              </a:rPr>
              <a:t> আবশ্যিক বিষয় হিসেবে</a:t>
            </a:r>
            <a:r>
              <a:rPr lang="bn-IN" altLang="en-US" dirty="0" smtClean="0">
                <a:latin typeface="Nikosh" pitchFamily="2" charset="0"/>
                <a:ea typeface="Nikosh" pitchFamily="2" charset="0"/>
                <a:cs typeface="Nikosh" pitchFamily="2" charset="0"/>
              </a:rPr>
              <a:t> </a:t>
            </a:r>
            <a:r>
              <a:rPr lang="bn-BD" altLang="en-US" dirty="0" smtClean="0">
                <a:latin typeface="Nikosh" pitchFamily="2" charset="0"/>
                <a:ea typeface="Nikosh" pitchFamily="2" charset="0"/>
                <a:cs typeface="Nikosh" pitchFamily="2" charset="0"/>
              </a:rPr>
              <a:t>দুর্যোগ ব্যবস্থাপনাকে </a:t>
            </a:r>
            <a:r>
              <a:rPr lang="bn-IN" altLang="en-US" dirty="0" smtClean="0">
                <a:latin typeface="Nikosh" pitchFamily="2" charset="0"/>
                <a:ea typeface="Nikosh" pitchFamily="2" charset="0"/>
                <a:cs typeface="Nikosh" pitchFamily="2" charset="0"/>
              </a:rPr>
              <a:t>অন্তর্ভুক্ত করা হয়েছে</a:t>
            </a:r>
          </a:p>
          <a:p>
            <a:pPr algn="just" eaLnBrk="1" hangingPunct="1"/>
            <a:r>
              <a:rPr lang="bn-BD" altLang="en-US" b="1" dirty="0" smtClean="0">
                <a:latin typeface="Nikosh" pitchFamily="2" charset="0"/>
                <a:cs typeface="Nikosh" panose="02000000000000000000" pitchFamily="2" charset="0"/>
              </a:rPr>
              <a:t>জাতীয় </a:t>
            </a:r>
            <a:r>
              <a:rPr lang="bn-BD" altLang="en-US" b="1" dirty="0">
                <a:latin typeface="Nikosh" pitchFamily="2" charset="0"/>
                <a:cs typeface="Nikosh" panose="02000000000000000000" pitchFamily="2" charset="0"/>
              </a:rPr>
              <a:t>ও আন্তর্জাতিক দিবস উদযাপন</a:t>
            </a:r>
            <a:endParaRPr lang="bn-IN" altLang="en-US" dirty="0">
              <a:solidFill>
                <a:srgbClr val="FF0000"/>
              </a:solidFill>
              <a:latin typeface="Nikosh" pitchFamily="2" charset="0"/>
              <a:ea typeface="Nikosh" pitchFamily="2" charset="0"/>
              <a:cs typeface="Nikosh" pitchFamily="2" charset="0"/>
            </a:endParaRPr>
          </a:p>
          <a:p>
            <a:pPr lvl="1">
              <a:buNone/>
            </a:pPr>
            <a:r>
              <a:rPr lang="en-US" altLang="en-US" sz="2800" dirty="0" smtClean="0">
                <a:latin typeface="Nikosh" pitchFamily="2" charset="0"/>
                <a:ea typeface="Nikosh" pitchFamily="2" charset="0"/>
                <a:cs typeface="Nikosh" pitchFamily="2" charset="0"/>
              </a:rPr>
              <a:t>-</a:t>
            </a:r>
            <a:r>
              <a:rPr lang="bn-BD" altLang="en-US" sz="2800" dirty="0" smtClean="0">
                <a:latin typeface="Nikosh" pitchFamily="2" charset="0"/>
                <a:ea typeface="Nikosh" pitchFamily="2" charset="0"/>
                <a:cs typeface="Nikosh" pitchFamily="2" charset="0"/>
              </a:rPr>
              <a:t>জাতীয় </a:t>
            </a:r>
            <a:r>
              <a:rPr lang="bn-BD" altLang="en-US" sz="2800" dirty="0">
                <a:latin typeface="Nikosh" pitchFamily="2" charset="0"/>
                <a:ea typeface="Nikosh" pitchFamily="2" charset="0"/>
                <a:cs typeface="Nikosh" pitchFamily="2" charset="0"/>
              </a:rPr>
              <a:t>দুর্যোগ প্রস্তুতি </a:t>
            </a:r>
            <a:r>
              <a:rPr lang="bn-BD" altLang="en-US" sz="2800" dirty="0" smtClean="0">
                <a:latin typeface="Nikosh" pitchFamily="2" charset="0"/>
                <a:ea typeface="Nikosh" pitchFamily="2" charset="0"/>
                <a:cs typeface="Nikosh" pitchFamily="2" charset="0"/>
              </a:rPr>
              <a:t>দিবস</a:t>
            </a:r>
            <a:r>
              <a:rPr lang="en-US" altLang="en-US" sz="2800" dirty="0" smtClean="0">
                <a:latin typeface="Nikosh" pitchFamily="2" charset="0"/>
                <a:ea typeface="Nikosh" pitchFamily="2" charset="0"/>
                <a:cs typeface="Nikosh" pitchFamily="2" charset="0"/>
              </a:rPr>
              <a:t> (</a:t>
            </a:r>
            <a:r>
              <a:rPr lang="bn-IN" altLang="en-US" sz="2800" dirty="0" smtClean="0">
                <a:latin typeface="Nikosh" pitchFamily="2" charset="0"/>
                <a:ea typeface="Nikosh" pitchFamily="2" charset="0"/>
                <a:cs typeface="Nikosh" pitchFamily="2" charset="0"/>
              </a:rPr>
              <a:t>মার্চ মাসের শেষ কর্ম দিবস)</a:t>
            </a:r>
            <a:endParaRPr lang="bn-BD" altLang="en-US" sz="2800" dirty="0">
              <a:latin typeface="Nikosh" pitchFamily="2" charset="0"/>
              <a:ea typeface="Nikosh" pitchFamily="2" charset="0"/>
              <a:cs typeface="Nikosh" pitchFamily="2" charset="0"/>
            </a:endParaRPr>
          </a:p>
          <a:p>
            <a:pPr lvl="1">
              <a:buNone/>
            </a:pPr>
            <a:r>
              <a:rPr lang="en-US" altLang="en-US" sz="2800" dirty="0" smtClean="0">
                <a:latin typeface="Nikosh" pitchFamily="2" charset="0"/>
                <a:ea typeface="Nikosh" pitchFamily="2" charset="0"/>
                <a:cs typeface="Nikosh" pitchFamily="2" charset="0"/>
              </a:rPr>
              <a:t>-</a:t>
            </a:r>
            <a:r>
              <a:rPr lang="bn-BD" altLang="en-US" sz="2800" dirty="0" smtClean="0">
                <a:latin typeface="Nikosh" pitchFamily="2" charset="0"/>
                <a:ea typeface="Nikosh" pitchFamily="2" charset="0"/>
                <a:cs typeface="Nikosh" pitchFamily="2" charset="0"/>
              </a:rPr>
              <a:t>আন্তর্জাতিক </a:t>
            </a:r>
            <a:r>
              <a:rPr lang="bn-BD" altLang="en-US" sz="2800" dirty="0">
                <a:latin typeface="Nikosh" pitchFamily="2" charset="0"/>
                <a:ea typeface="Nikosh" pitchFamily="2" charset="0"/>
                <a:cs typeface="Nikosh" pitchFamily="2" charset="0"/>
              </a:rPr>
              <a:t>দুর্যোগ প্রশমন </a:t>
            </a:r>
            <a:r>
              <a:rPr lang="bn-BD" altLang="en-US" sz="2800" dirty="0" smtClean="0">
                <a:latin typeface="Nikosh" pitchFamily="2" charset="0"/>
                <a:ea typeface="Nikosh" pitchFamily="2" charset="0"/>
                <a:cs typeface="Nikosh" pitchFamily="2" charset="0"/>
              </a:rPr>
              <a:t>দিবস </a:t>
            </a:r>
            <a:r>
              <a:rPr lang="bn-BD" altLang="en-US" sz="2800" dirty="0">
                <a:latin typeface="Nikosh" pitchFamily="2" charset="0"/>
                <a:ea typeface="Nikosh" pitchFamily="2" charset="0"/>
                <a:cs typeface="Nikosh" pitchFamily="2" charset="0"/>
              </a:rPr>
              <a:t>(১৩ অক্টোবর</a:t>
            </a:r>
            <a:r>
              <a:rPr lang="bn-BD" altLang="en-US" sz="2800" dirty="0" smtClean="0">
                <a:latin typeface="Nikosh" pitchFamily="2" charset="0"/>
                <a:ea typeface="Nikosh" pitchFamily="2" charset="0"/>
                <a:cs typeface="Nikosh" pitchFamily="2" charset="0"/>
              </a:rPr>
              <a:t>)</a:t>
            </a:r>
            <a:r>
              <a:rPr lang="bn-IN" altLang="en-US" sz="2800" dirty="0" smtClean="0">
                <a:latin typeface="Nikosh" pitchFamily="2" charset="0"/>
                <a:ea typeface="Nikosh" pitchFamily="2" charset="0"/>
                <a:cs typeface="Nikosh" pitchFamily="2" charset="0"/>
              </a:rPr>
              <a:t> </a:t>
            </a:r>
            <a:endParaRPr lang="en-US" altLang="en-US" sz="2800" dirty="0" smtClean="0">
              <a:latin typeface="Nikosh" pitchFamily="2" charset="0"/>
              <a:ea typeface="Nikosh" pitchFamily="2" charset="0"/>
              <a:cs typeface="Nikosh" pitchFamily="2" charset="0"/>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056914" y="1687299"/>
            <a:ext cx="2820965" cy="4208525"/>
          </a:xfrm>
          <a:prstGeom prst="rect">
            <a:avLst/>
          </a:prstGeom>
          <a:ln>
            <a:noFill/>
          </a:ln>
          <a:effectLst>
            <a:outerShdw blurRad="50800" dist="38100" dir="8100000" algn="tr" rotWithShape="0">
              <a:prstClr val="black">
                <a:alpha val="40000"/>
              </a:prstClr>
            </a:outerShdw>
          </a:effectLst>
        </p:spPr>
      </p:pic>
    </p:spTree>
    <p:extLst>
      <p:ext uri="{BB962C8B-B14F-4D97-AF65-F5344CB8AC3E}">
        <p14:creationId xmlns="" xmlns:p14="http://schemas.microsoft.com/office/powerpoint/2010/main" val="1356207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838200" y="829152"/>
            <a:ext cx="3851787" cy="444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bn-BD" altLang="en-US" sz="2800" dirty="0" smtClean="0">
                <a:latin typeface="Nikosh" panose="02000000000000000000" pitchFamily="2" charset="0"/>
                <a:cs typeface="Nikosh" panose="02000000000000000000" pitchFamily="2" charset="0"/>
              </a:rPr>
              <a:t>ঘূর্ণিঝড় প্রস্তুতি কর্মসূচি (</a:t>
            </a:r>
            <a:r>
              <a:rPr lang="en-US" altLang="en-US" sz="2400" dirty="0" smtClean="0">
                <a:latin typeface="Nikosh" panose="02000000000000000000" pitchFamily="2" charset="0"/>
                <a:cs typeface="Nikosh" panose="02000000000000000000" pitchFamily="2" charset="0"/>
              </a:rPr>
              <a:t>CPP</a:t>
            </a:r>
            <a:r>
              <a:rPr lang="bn-BD" altLang="en-US" sz="2800" dirty="0" smtClean="0">
                <a:latin typeface="Nikosh" panose="02000000000000000000" pitchFamily="2" charset="0"/>
                <a:cs typeface="Nikosh" panose="02000000000000000000" pitchFamily="2" charset="0"/>
              </a:rPr>
              <a:t>)</a:t>
            </a:r>
            <a:endParaRPr lang="en-US" altLang="en-US" sz="2800" dirty="0" smtClean="0">
              <a:latin typeface="Nikosh" panose="02000000000000000000" pitchFamily="2" charset="0"/>
              <a:cs typeface="Nikosh" panose="02000000000000000000" pitchFamily="2" charset="0"/>
            </a:endParaRPr>
          </a:p>
        </p:txBody>
      </p:sp>
      <p:sp>
        <p:nvSpPr>
          <p:cNvPr id="34819" name="Content Placeholder 2"/>
          <p:cNvSpPr>
            <a:spLocks noGrp="1"/>
          </p:cNvSpPr>
          <p:nvPr>
            <p:ph idx="1"/>
          </p:nvPr>
        </p:nvSpPr>
        <p:spPr>
          <a:xfrm>
            <a:off x="718454" y="1488159"/>
            <a:ext cx="7119257" cy="4825550"/>
          </a:xfrm>
        </p:spPr>
        <p:txBody>
          <a:bodyPr/>
          <a:lstStyle/>
          <a:p>
            <a:pPr algn="just" eaLnBrk="1" hangingPunct="1"/>
            <a:r>
              <a:rPr lang="bn-BD" altLang="en-US" sz="2400" dirty="0" smtClean="0">
                <a:latin typeface="Nikosh" panose="02000000000000000000" pitchFamily="2" charset="0"/>
                <a:cs typeface="Nikosh" panose="02000000000000000000" pitchFamily="2" charset="0"/>
              </a:rPr>
              <a:t>১৯৭০ সালের প্রলয়ংকরী ঘূর্ণিঝড়ের পর তৎকালীন লীগ অব রেডক্রস কর্তৃক ১৯৭২ সালে প্রাথমিকভাবে সিপিপি’র কার্যক্রম শুরু হয়</a:t>
            </a:r>
          </a:p>
          <a:p>
            <a:pPr algn="just"/>
            <a:r>
              <a:rPr lang="bn-BD" altLang="en-US" sz="2400" dirty="0" smtClean="0">
                <a:latin typeface="Nikosh" panose="02000000000000000000" pitchFamily="2" charset="0"/>
                <a:cs typeface="Nikosh" panose="02000000000000000000" pitchFamily="2" charset="0"/>
              </a:rPr>
              <a:t>১৯৭৩ সালে ১ জুলাই </a:t>
            </a:r>
            <a:r>
              <a:rPr lang="bn-BD" altLang="en-US" sz="2400" dirty="0">
                <a:latin typeface="Nikosh" panose="02000000000000000000" pitchFamily="2" charset="0"/>
                <a:cs typeface="Nikosh" panose="02000000000000000000" pitchFamily="2" charset="0"/>
              </a:rPr>
              <a:t>থেকে লীগ অব </a:t>
            </a:r>
            <a:r>
              <a:rPr lang="bn-BD" altLang="en-US" sz="2400" dirty="0" smtClean="0">
                <a:latin typeface="Nikosh" panose="02000000000000000000" pitchFamily="2" charset="0"/>
                <a:cs typeface="Nikosh" panose="02000000000000000000" pitchFamily="2" charset="0"/>
              </a:rPr>
              <a:t>রেডক্রস সিপিপি’র মাঠ পর্যায়ের কর্মসূচি প্রত্যাহারের সিদ্ধান্ত নেয়</a:t>
            </a:r>
          </a:p>
          <a:p>
            <a:pPr algn="just"/>
            <a:r>
              <a:rPr lang="bn-BD" altLang="en-US" sz="2400" dirty="0" smtClean="0">
                <a:latin typeface="Nikosh" panose="02000000000000000000" pitchFamily="2" charset="0"/>
                <a:cs typeface="Nikosh" panose="02000000000000000000" pitchFamily="2" charset="0"/>
              </a:rPr>
              <a:t>উপকূলীয় জনসাধারণের দুর্যোগ ঝুঁকি বিবেচনা করে ১৯৭৩ সালের ১ জুলাই জাতির</a:t>
            </a:r>
            <a:r>
              <a:rPr lang="bn-IN" altLang="en-US" sz="2400" dirty="0" smtClean="0">
                <a:latin typeface="Nikosh" panose="02000000000000000000" pitchFamily="2" charset="0"/>
                <a:cs typeface="Nikosh" panose="02000000000000000000" pitchFamily="2" charset="0"/>
              </a:rPr>
              <a:t> পিতা</a:t>
            </a:r>
            <a:r>
              <a:rPr lang="bn-BD" altLang="en-US" sz="2400" dirty="0" smtClean="0">
                <a:latin typeface="Nikosh" panose="02000000000000000000" pitchFamily="2" charset="0"/>
                <a:cs typeface="Nikosh" panose="02000000000000000000" pitchFamily="2" charset="0"/>
              </a:rPr>
              <a:t> বঙ্গবন্ধু শেখ মুজিব</a:t>
            </a:r>
            <a:r>
              <a:rPr lang="bn-IN" altLang="en-US" sz="2400" dirty="0" smtClean="0">
                <a:latin typeface="Nikosh" panose="02000000000000000000" pitchFamily="2" charset="0"/>
                <a:cs typeface="Nikosh" panose="02000000000000000000" pitchFamily="2" charset="0"/>
              </a:rPr>
              <a:t>ু</a:t>
            </a:r>
            <a:r>
              <a:rPr lang="bn-BD" altLang="en-US" sz="2400" dirty="0" smtClean="0">
                <a:latin typeface="Nikosh" panose="02000000000000000000" pitchFamily="2" charset="0"/>
                <a:cs typeface="Nikosh" panose="02000000000000000000" pitchFamily="2" charset="0"/>
              </a:rPr>
              <a:t>র রহমান নতুন আঙ্গিকে সিপিপি প্রতিষ্ঠা করেন</a:t>
            </a:r>
          </a:p>
          <a:p>
            <a:pPr algn="just"/>
            <a:r>
              <a:rPr lang="bn-BD" altLang="en-US" sz="2400" dirty="0" smtClean="0">
                <a:latin typeface="Nikosh" panose="02000000000000000000" pitchFamily="2" charset="0"/>
                <a:cs typeface="Nikosh" panose="02000000000000000000" pitchFamily="2" charset="0"/>
              </a:rPr>
              <a:t>১ </a:t>
            </a:r>
            <a:r>
              <a:rPr lang="bn-BD" altLang="en-US" sz="2400" dirty="0">
                <a:latin typeface="Nikosh" panose="02000000000000000000" pitchFamily="2" charset="0"/>
                <a:cs typeface="Nikosh" panose="02000000000000000000" pitchFamily="2" charset="0"/>
              </a:rPr>
              <a:t>জুলাই ১৯৭৩ </a:t>
            </a:r>
            <a:r>
              <a:rPr lang="bn-BD" altLang="en-US" sz="2400" dirty="0" smtClean="0">
                <a:latin typeface="Nikosh" panose="02000000000000000000" pitchFamily="2" charset="0"/>
                <a:cs typeface="Nikosh" panose="02000000000000000000" pitchFamily="2" charset="0"/>
              </a:rPr>
              <a:t>সন হতে বাংলাদেশ সরকার ও বাংলাদেশ রেড ক্রিসেন্ট সোসাইটি এর যৌথ কর্মসূচি হিসেবে </a:t>
            </a:r>
            <a:r>
              <a:rPr lang="bn-BD" altLang="en-US" sz="2400" dirty="0">
                <a:latin typeface="Nikosh" panose="02000000000000000000" pitchFamily="2" charset="0"/>
                <a:cs typeface="Nikosh" panose="02000000000000000000" pitchFamily="2" charset="0"/>
              </a:rPr>
              <a:t>সিপিপি</a:t>
            </a:r>
            <a:r>
              <a:rPr lang="bn-BD" altLang="en-US" sz="2400" dirty="0" smtClean="0">
                <a:latin typeface="Nikosh" panose="02000000000000000000" pitchFamily="2" charset="0"/>
                <a:cs typeface="Nikosh" panose="02000000000000000000" pitchFamily="2" charset="0"/>
              </a:rPr>
              <a:t> পরিচালিত হয়ে আসছে</a:t>
            </a:r>
          </a:p>
          <a:p>
            <a:pPr algn="just"/>
            <a:r>
              <a:rPr lang="bn-BD" altLang="en-US" sz="2400" dirty="0" smtClean="0">
                <a:latin typeface="Nikosh" pitchFamily="2" charset="0"/>
                <a:ea typeface="Nikosh" pitchFamily="2" charset="0"/>
                <a:cs typeface="Nikosh" pitchFamily="2" charset="0"/>
              </a:rPr>
              <a:t>বর্তমানে </a:t>
            </a:r>
            <a:r>
              <a:rPr lang="bn-IN" altLang="en-US" sz="2400" dirty="0" smtClean="0">
                <a:latin typeface="Nikosh" pitchFamily="2" charset="0"/>
                <a:ea typeface="Nikosh" pitchFamily="2" charset="0"/>
                <a:cs typeface="Nikosh" pitchFamily="2" charset="0"/>
              </a:rPr>
              <a:t>উপকূলীয় </a:t>
            </a:r>
            <a:r>
              <a:rPr lang="bn-IN" altLang="en-US" sz="2400" dirty="0">
                <a:latin typeface="Nikosh" pitchFamily="2" charset="0"/>
                <a:ea typeface="Nikosh" pitchFamily="2" charset="0"/>
                <a:cs typeface="Nikosh" pitchFamily="2" charset="0"/>
              </a:rPr>
              <a:t>অঞ্চলের ১৩ টি জেলার ৩৭ উপজেলায় </a:t>
            </a:r>
            <a:r>
              <a:rPr lang="bn-IN" altLang="en-US" sz="2400" dirty="0" smtClean="0">
                <a:latin typeface="Nikosh" pitchFamily="2" charset="0"/>
                <a:ea typeface="Nikosh" pitchFamily="2" charset="0"/>
                <a:cs typeface="Nikosh" pitchFamily="2" charset="0"/>
              </a:rPr>
              <a:t>৪৯৩</a:t>
            </a:r>
            <a:r>
              <a:rPr lang="bn-BD" altLang="en-US" sz="2400" dirty="0" smtClean="0">
                <a:latin typeface="Nikosh" pitchFamily="2" charset="0"/>
                <a:ea typeface="Nikosh" pitchFamily="2" charset="0"/>
                <a:cs typeface="Nikosh" pitchFamily="2" charset="0"/>
              </a:rPr>
              <a:t>৬৫</a:t>
            </a:r>
            <a:r>
              <a:rPr lang="bn-IN" altLang="en-US" sz="2400" dirty="0" smtClean="0">
                <a:latin typeface="Nikosh" pitchFamily="2" charset="0"/>
                <a:ea typeface="Nikosh" pitchFamily="2" charset="0"/>
                <a:cs typeface="Nikosh" pitchFamily="2" charset="0"/>
              </a:rPr>
              <a:t> </a:t>
            </a:r>
            <a:r>
              <a:rPr lang="bn-IN" altLang="en-US" sz="2400" dirty="0">
                <a:latin typeface="Nikosh" pitchFamily="2" charset="0"/>
                <a:ea typeface="Nikosh" pitchFamily="2" charset="0"/>
                <a:cs typeface="Nikosh" pitchFamily="2" charset="0"/>
              </a:rPr>
              <a:t>জন প্রশিক্ষণপ্রাপ্ত স্বেচ্ছাসেবক ঘূর্ণিঝড় প্রস্তুতি কর্মসূচ</a:t>
            </a:r>
            <a:r>
              <a:rPr lang="bn-BD" altLang="en-US" sz="2400" dirty="0">
                <a:latin typeface="Nikosh" pitchFamily="2" charset="0"/>
                <a:ea typeface="Nikosh" pitchFamily="2" charset="0"/>
                <a:cs typeface="Nikosh" pitchFamily="2" charset="0"/>
              </a:rPr>
              <a:t>ি</a:t>
            </a:r>
            <a:r>
              <a:rPr lang="bn-IN" altLang="en-US" sz="2400" dirty="0">
                <a:latin typeface="Nikosh" pitchFamily="2" charset="0"/>
                <a:ea typeface="Nikosh" pitchFamily="2" charset="0"/>
                <a:cs typeface="Nikosh" pitchFamily="2" charset="0"/>
              </a:rPr>
              <a:t>র অধীনে প্রস্তুত রয়েছে যার মধ্যে ১৬৪৩৫ জন </a:t>
            </a:r>
            <a:r>
              <a:rPr lang="bn-IN" altLang="en-US" sz="2400" dirty="0" smtClean="0">
                <a:latin typeface="Nikosh" pitchFamily="2" charset="0"/>
                <a:ea typeface="Nikosh" pitchFamily="2" charset="0"/>
                <a:cs typeface="Nikosh" pitchFamily="2" charset="0"/>
              </a:rPr>
              <a:t>মহিলা</a:t>
            </a:r>
            <a:endParaRPr lang="bn-BD" sz="2400" b="1" dirty="0">
              <a:latin typeface="Nikosh" panose="02000000000000000000" pitchFamily="2" charset="0"/>
              <a:cs typeface="Nikosh" panose="02000000000000000000" pitchFamily="2" charset="0"/>
            </a:endParaRPr>
          </a:p>
        </p:txBody>
      </p:sp>
      <p:pic>
        <p:nvPicPr>
          <p:cNvPr id="2050" name="Picture 2" descr="C:\Users\Alam's Computer\Desktop\CPP.bmp"/>
          <p:cNvPicPr>
            <a:picLocks noChangeAspect="1" noChangeArrowheads="1"/>
          </p:cNvPicPr>
          <p:nvPr/>
        </p:nvPicPr>
        <p:blipFill>
          <a:blip r:embed="rId2" cstate="print"/>
          <a:srcRect/>
          <a:stretch>
            <a:fillRect/>
          </a:stretch>
        </p:blipFill>
        <p:spPr bwMode="auto">
          <a:xfrm>
            <a:off x="7927004" y="1602332"/>
            <a:ext cx="3762375" cy="4171950"/>
          </a:xfrm>
          <a:prstGeom prst="rect">
            <a:avLst/>
          </a:prstGeom>
          <a:noFill/>
          <a:effectLst>
            <a:outerShdw blurRad="50800" dist="38100" dir="8100000" algn="tr" rotWithShape="0">
              <a:prstClr val="black">
                <a:alpha val="40000"/>
              </a:prstClr>
            </a:outerShdw>
          </a:effectLst>
        </p:spPr>
      </p:pic>
    </p:spTree>
    <p:extLst>
      <p:ext uri="{BB962C8B-B14F-4D97-AF65-F5344CB8AC3E}">
        <p14:creationId xmlns="" xmlns:p14="http://schemas.microsoft.com/office/powerpoint/2010/main" val="269930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8639"/>
            <a:ext cx="5976257" cy="5625838"/>
          </a:xfrm>
        </p:spPr>
        <p:txBody>
          <a:bodyPr/>
          <a:lstStyle/>
          <a:p>
            <a:pPr marL="0" indent="0" algn="just">
              <a:buNone/>
            </a:pPr>
            <a:r>
              <a:rPr lang="bn-BD" sz="2400" b="1" dirty="0" smtClean="0">
                <a:latin typeface="Nikosh" panose="02000000000000000000" pitchFamily="2" charset="0"/>
                <a:cs typeface="Nikosh" panose="02000000000000000000" pitchFamily="2" charset="0"/>
              </a:rPr>
              <a:t>সিপিপি’র </a:t>
            </a:r>
            <a:r>
              <a:rPr lang="bn-BD" sz="2400" b="1" dirty="0">
                <a:latin typeface="Nikosh" panose="02000000000000000000" pitchFamily="2" charset="0"/>
                <a:cs typeface="Nikosh" panose="02000000000000000000" pitchFamily="2" charset="0"/>
              </a:rPr>
              <a:t>প্রধান </a:t>
            </a:r>
            <a:r>
              <a:rPr lang="bn-BD" sz="2400" b="1" dirty="0" smtClean="0">
                <a:latin typeface="Nikosh" panose="02000000000000000000" pitchFamily="2" charset="0"/>
                <a:cs typeface="Nikosh" panose="02000000000000000000" pitchFamily="2" charset="0"/>
              </a:rPr>
              <a:t>কাজ</a:t>
            </a:r>
            <a:endParaRPr lang="bn-BD" sz="2400" b="1" dirty="0">
              <a:latin typeface="Nikosh" panose="02000000000000000000" pitchFamily="2" charset="0"/>
              <a:cs typeface="Nikosh" panose="02000000000000000000" pitchFamily="2" charset="0"/>
            </a:endParaRPr>
          </a:p>
          <a:p>
            <a:pPr algn="just"/>
            <a:r>
              <a:rPr lang="bn-BD" sz="2400" dirty="0">
                <a:latin typeface="Nikosh" panose="02000000000000000000" pitchFamily="2" charset="0"/>
                <a:cs typeface="Nikosh" panose="02000000000000000000" pitchFamily="2" charset="0"/>
              </a:rPr>
              <a:t>ঘূর্ণিঝড়ের আগাম সতর্ক বার্তা প্রচার</a:t>
            </a:r>
          </a:p>
          <a:p>
            <a:pPr algn="just"/>
            <a:r>
              <a:rPr lang="bn-BD" sz="2400" dirty="0">
                <a:latin typeface="Nikosh" panose="02000000000000000000" pitchFamily="2" charset="0"/>
                <a:cs typeface="Nikosh" panose="02000000000000000000" pitchFamily="2" charset="0"/>
              </a:rPr>
              <a:t>ঘূর্ণিঝড়কালীন প্রাথমিক চিকিৎসা প্রদান</a:t>
            </a:r>
          </a:p>
          <a:p>
            <a:pPr algn="just"/>
            <a:r>
              <a:rPr lang="bn-BD" sz="2400" dirty="0">
                <a:latin typeface="Nikosh" panose="02000000000000000000" pitchFamily="2" charset="0"/>
                <a:cs typeface="Nikosh" panose="02000000000000000000" pitchFamily="2" charset="0"/>
              </a:rPr>
              <a:t>অনুসন্ধান, উদ্ধার ও প্রয়োজনে জনসাধারণকে </a:t>
            </a:r>
            <a:r>
              <a:rPr lang="en-US" sz="2400" dirty="0" err="1" smtClean="0">
                <a:latin typeface="Nikosh" panose="02000000000000000000" pitchFamily="2" charset="0"/>
                <a:cs typeface="Nikosh" panose="02000000000000000000" pitchFamily="2" charset="0"/>
              </a:rPr>
              <a:t>নিরাপদ</a:t>
            </a:r>
            <a:r>
              <a:rPr lang="en-US" sz="2400" dirty="0" smtClean="0">
                <a:latin typeface="Nikosh" panose="02000000000000000000" pitchFamily="2" charset="0"/>
                <a:cs typeface="Nikosh" panose="02000000000000000000" pitchFamily="2" charset="0"/>
              </a:rPr>
              <a:t> </a:t>
            </a:r>
            <a:r>
              <a:rPr lang="en-US" sz="2400" dirty="0" err="1" smtClean="0">
                <a:latin typeface="Nikosh" panose="02000000000000000000" pitchFamily="2" charset="0"/>
                <a:cs typeface="Nikosh" panose="02000000000000000000" pitchFamily="2" charset="0"/>
              </a:rPr>
              <a:t>আশ্রয়ে</a:t>
            </a:r>
            <a:r>
              <a:rPr lang="en-US" sz="2400" dirty="0" smtClean="0">
                <a:latin typeface="Nikosh" panose="02000000000000000000" pitchFamily="2" charset="0"/>
                <a:cs typeface="Nikosh" panose="02000000000000000000" pitchFamily="2" charset="0"/>
              </a:rPr>
              <a:t> </a:t>
            </a:r>
            <a:r>
              <a:rPr lang="en-US" sz="2400" dirty="0" err="1" smtClean="0">
                <a:latin typeface="Nikosh" panose="02000000000000000000" pitchFamily="2" charset="0"/>
                <a:cs typeface="Nikosh" panose="02000000000000000000" pitchFamily="2" charset="0"/>
              </a:rPr>
              <a:t>স্থানান্তর</a:t>
            </a:r>
            <a:endParaRPr lang="bn-BD" sz="2400" dirty="0">
              <a:latin typeface="Nikosh" panose="02000000000000000000" pitchFamily="2" charset="0"/>
              <a:cs typeface="Nikosh" panose="02000000000000000000" pitchFamily="2" charset="0"/>
            </a:endParaRPr>
          </a:p>
          <a:p>
            <a:pPr algn="just"/>
            <a:r>
              <a:rPr lang="bn-BD" sz="2400" dirty="0">
                <a:latin typeface="Nikosh" panose="02000000000000000000" pitchFamily="2" charset="0"/>
                <a:cs typeface="Nikosh" panose="02000000000000000000" pitchFamily="2" charset="0"/>
              </a:rPr>
              <a:t>আশ্রয় কেন্দ্রে </a:t>
            </a:r>
            <a:r>
              <a:rPr lang="bn-BD" sz="2400" dirty="0" smtClean="0">
                <a:latin typeface="Nikosh" panose="02000000000000000000" pitchFamily="2" charset="0"/>
                <a:cs typeface="Nikosh" panose="02000000000000000000" pitchFamily="2" charset="0"/>
              </a:rPr>
              <a:t>ত্রাণ</a:t>
            </a:r>
            <a:r>
              <a:rPr lang="en-US" sz="2400" dirty="0" smtClean="0">
                <a:latin typeface="Nikosh" panose="02000000000000000000" pitchFamily="2" charset="0"/>
                <a:cs typeface="Nikosh" panose="02000000000000000000" pitchFamily="2" charset="0"/>
              </a:rPr>
              <a:t> </a:t>
            </a:r>
            <a:r>
              <a:rPr lang="en-US" sz="2400" dirty="0" err="1" smtClean="0">
                <a:latin typeface="Nikosh" panose="02000000000000000000" pitchFamily="2" charset="0"/>
                <a:cs typeface="Nikosh" panose="02000000000000000000" pitchFamily="2" charset="0"/>
              </a:rPr>
              <a:t>বিতরণে</a:t>
            </a:r>
            <a:r>
              <a:rPr lang="en-US" sz="2400" dirty="0" smtClean="0">
                <a:latin typeface="Nikosh" panose="02000000000000000000" pitchFamily="2" charset="0"/>
                <a:cs typeface="Nikosh" panose="02000000000000000000" pitchFamily="2" charset="0"/>
              </a:rPr>
              <a:t> </a:t>
            </a:r>
            <a:r>
              <a:rPr lang="bn-BD" sz="2400" dirty="0" smtClean="0">
                <a:latin typeface="Nikosh" panose="02000000000000000000" pitchFamily="2" charset="0"/>
                <a:cs typeface="Nikosh" panose="02000000000000000000" pitchFamily="2" charset="0"/>
              </a:rPr>
              <a:t>সহযোগিতা </a:t>
            </a:r>
            <a:endParaRPr lang="bn-BD" sz="2400" dirty="0">
              <a:latin typeface="Nikosh" panose="02000000000000000000" pitchFamily="2" charset="0"/>
              <a:cs typeface="Nikosh" panose="02000000000000000000" pitchFamily="2" charset="0"/>
            </a:endParaRPr>
          </a:p>
          <a:p>
            <a:pPr marL="0" indent="0" algn="just">
              <a:buNone/>
            </a:pPr>
            <a:r>
              <a:rPr lang="bn-IN" sz="2400" b="1" dirty="0" smtClean="0">
                <a:latin typeface="Nikosh" panose="02000000000000000000" pitchFamily="2" charset="0"/>
                <a:cs typeface="Nikosh" panose="02000000000000000000" pitchFamily="2" charset="0"/>
              </a:rPr>
              <a:t>কর্মসুচি সম্প্রসার</a:t>
            </a:r>
            <a:r>
              <a:rPr lang="en-US" sz="2400" b="1" dirty="0" smtClean="0">
                <a:latin typeface="Nikosh" panose="02000000000000000000" pitchFamily="2" charset="0"/>
                <a:cs typeface="Nikosh" panose="02000000000000000000" pitchFamily="2" charset="0"/>
              </a:rPr>
              <a:t>ণ</a:t>
            </a:r>
            <a:endParaRPr lang="bn-BD" sz="2400" b="1" dirty="0" smtClean="0">
              <a:latin typeface="Nikosh" panose="02000000000000000000" pitchFamily="2" charset="0"/>
              <a:cs typeface="Nikosh" panose="02000000000000000000" pitchFamily="2" charset="0"/>
            </a:endParaRPr>
          </a:p>
          <a:p>
            <a:pPr algn="just"/>
            <a:r>
              <a:rPr lang="bn-BD" sz="2400" dirty="0" smtClean="0">
                <a:latin typeface="Nikosh" panose="02000000000000000000" pitchFamily="2" charset="0"/>
                <a:cs typeface="Nikosh" panose="02000000000000000000" pitchFamily="2" charset="0"/>
              </a:rPr>
              <a:t>২০০৯ সালের ঘূর্ণিঝড় আইলায় ক্ষতিগ্রস্ত </a:t>
            </a:r>
            <a:r>
              <a:rPr lang="en-US" sz="2400" dirty="0" err="1" smtClean="0">
                <a:latin typeface="Nikosh" panose="02000000000000000000" pitchFamily="2" charset="0"/>
                <a:cs typeface="Nikosh" panose="02000000000000000000" pitchFamily="2" charset="0"/>
              </a:rPr>
              <a:t>৫টি</a:t>
            </a:r>
            <a:r>
              <a:rPr lang="en-US" sz="2400" dirty="0" smtClean="0">
                <a:latin typeface="Nikosh" panose="02000000000000000000" pitchFamily="2" charset="0"/>
                <a:cs typeface="Nikosh" panose="02000000000000000000" pitchFamily="2" charset="0"/>
              </a:rPr>
              <a:t> </a:t>
            </a:r>
            <a:r>
              <a:rPr lang="bn-BD" sz="2400" dirty="0" smtClean="0">
                <a:latin typeface="Nikosh" panose="02000000000000000000" pitchFamily="2" charset="0"/>
                <a:cs typeface="Nikosh" panose="02000000000000000000" pitchFamily="2" charset="0"/>
              </a:rPr>
              <a:t>উপজেলা</a:t>
            </a:r>
            <a:r>
              <a:rPr lang="en-US" sz="2400" dirty="0" smtClean="0">
                <a:latin typeface="Nikosh" panose="02000000000000000000" pitchFamily="2" charset="0"/>
                <a:cs typeface="Nikosh" panose="02000000000000000000" pitchFamily="2" charset="0"/>
              </a:rPr>
              <a:t>য়</a:t>
            </a:r>
            <a:r>
              <a:rPr lang="bn-BD" sz="2400" dirty="0" smtClean="0">
                <a:latin typeface="Nikosh" panose="02000000000000000000" pitchFamily="2" charset="0"/>
                <a:cs typeface="Nikosh" panose="02000000000000000000" pitchFamily="2" charset="0"/>
              </a:rPr>
              <a:t> সিপিপি’র কার্যক্রম সম্প্রসারণ</a:t>
            </a:r>
            <a:endParaRPr lang="en-US" sz="2400" dirty="0" smtClean="0">
              <a:latin typeface="Nikosh" panose="02000000000000000000" pitchFamily="2" charset="0"/>
              <a:cs typeface="Nikosh" panose="02000000000000000000" pitchFamily="2" charset="0"/>
            </a:endParaRPr>
          </a:p>
          <a:p>
            <a:pPr algn="just">
              <a:buNone/>
            </a:pPr>
            <a:r>
              <a:rPr lang="en-US" sz="2400" b="1" dirty="0" err="1" smtClean="0">
                <a:latin typeface="Nikosh" panose="02000000000000000000" pitchFamily="2" charset="0"/>
                <a:cs typeface="Nikosh" panose="02000000000000000000" pitchFamily="2" charset="0"/>
              </a:rPr>
              <a:t>অন্যান্য</a:t>
            </a:r>
            <a:r>
              <a:rPr lang="en-US" sz="2400" b="1" dirty="0" smtClean="0">
                <a:latin typeface="Nikosh" panose="02000000000000000000" pitchFamily="2" charset="0"/>
                <a:cs typeface="Nikosh" panose="02000000000000000000" pitchFamily="2" charset="0"/>
              </a:rPr>
              <a:t> </a:t>
            </a:r>
            <a:r>
              <a:rPr lang="bn-BD" sz="2400" b="1" dirty="0" smtClean="0">
                <a:latin typeface="Nikosh" panose="02000000000000000000" pitchFamily="2" charset="0"/>
                <a:cs typeface="Nikosh" panose="02000000000000000000" pitchFamily="2" charset="0"/>
              </a:rPr>
              <a:t>কাজ</a:t>
            </a:r>
            <a:endParaRPr lang="bn-BD" sz="2400" dirty="0" smtClean="0">
              <a:latin typeface="Nikosh" panose="02000000000000000000" pitchFamily="2" charset="0"/>
              <a:cs typeface="Nikosh" panose="02000000000000000000" pitchFamily="2" charset="0"/>
            </a:endParaRPr>
          </a:p>
          <a:p>
            <a:pPr algn="just"/>
            <a:r>
              <a:rPr lang="bn-BD" sz="2400" dirty="0" smtClean="0">
                <a:latin typeface="Nikosh" panose="02000000000000000000" pitchFamily="2" charset="0"/>
                <a:cs typeface="Nikosh" panose="02000000000000000000" pitchFamily="2" charset="0"/>
              </a:rPr>
              <a:t>ওয়্যারলেস ষ্টেশন মেরামত, ওয়্যারলেস সেট প্রতিস্থাপন এবং এ পর্যন্ত ২৪,০১৬ জন স্বেচ্ছাসেবককে প্রশিক্ষণ ও ১১,৫৪০ জন স্বেচ্ছাসেবককে সাংকেতিক যন্ত্রপাতি ও স্বেচ্ছাসেবক গিয়ার প্রদান এবং ৩৩টি ঘূর্ণিঝড় বিষয়ক মাঠ মহড়া অনুষ্ঠান</a:t>
            </a:r>
          </a:p>
        </p:txBody>
      </p:sp>
      <p:grpSp>
        <p:nvGrpSpPr>
          <p:cNvPr id="4" name="Group 3"/>
          <p:cNvGrpSpPr>
            <a:grpSpLocks/>
          </p:cNvGrpSpPr>
          <p:nvPr/>
        </p:nvGrpSpPr>
        <p:grpSpPr bwMode="auto">
          <a:xfrm>
            <a:off x="10156396" y="1099075"/>
            <a:ext cx="1524285" cy="4667035"/>
            <a:chOff x="3826" y="482"/>
            <a:chExt cx="1114" cy="3714"/>
          </a:xfrm>
        </p:grpSpPr>
        <p:grpSp>
          <p:nvGrpSpPr>
            <p:cNvPr id="5" name="Group 4"/>
            <p:cNvGrpSpPr>
              <a:grpSpLocks/>
            </p:cNvGrpSpPr>
            <p:nvPr/>
          </p:nvGrpSpPr>
          <p:grpSpPr bwMode="auto">
            <a:xfrm>
              <a:off x="3970" y="730"/>
              <a:ext cx="960" cy="866"/>
              <a:chOff x="864" y="710"/>
              <a:chExt cx="960" cy="866"/>
            </a:xfrm>
          </p:grpSpPr>
          <p:sp>
            <p:nvSpPr>
              <p:cNvPr id="20" name="Line 5"/>
              <p:cNvSpPr>
                <a:spLocks noChangeShapeType="1"/>
              </p:cNvSpPr>
              <p:nvPr/>
            </p:nvSpPr>
            <p:spPr bwMode="auto">
              <a:xfrm flipH="1">
                <a:off x="882" y="1432"/>
                <a:ext cx="192" cy="14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 name="Line 6"/>
              <p:cNvSpPr>
                <a:spLocks noChangeShapeType="1"/>
              </p:cNvSpPr>
              <p:nvPr/>
            </p:nvSpPr>
            <p:spPr bwMode="auto">
              <a:xfrm>
                <a:off x="864" y="710"/>
                <a:ext cx="192" cy="14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 name="Rectangle 7"/>
              <p:cNvSpPr>
                <a:spLocks noChangeArrowheads="1"/>
              </p:cNvSpPr>
              <p:nvPr/>
            </p:nvSpPr>
            <p:spPr bwMode="auto">
              <a:xfrm>
                <a:off x="1056" y="844"/>
                <a:ext cx="768" cy="624"/>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3" name="Rectangle 8"/>
              <p:cNvSpPr>
                <a:spLocks noChangeArrowheads="1"/>
              </p:cNvSpPr>
              <p:nvPr/>
            </p:nvSpPr>
            <p:spPr bwMode="auto">
              <a:xfrm>
                <a:off x="1258" y="1028"/>
                <a:ext cx="346" cy="259"/>
              </a:xfrm>
              <a:prstGeom prst="rect">
                <a:avLst/>
              </a:prstGeom>
              <a:solidFill>
                <a:srgbClr val="0903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sp>
          <p:nvSpPr>
            <p:cNvPr id="6" name="Line 9"/>
            <p:cNvSpPr>
              <a:spLocks noChangeShapeType="1"/>
            </p:cNvSpPr>
            <p:nvPr/>
          </p:nvSpPr>
          <p:spPr bwMode="auto">
            <a:xfrm>
              <a:off x="3980" y="548"/>
              <a:ext cx="0" cy="364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 name="Line 10"/>
            <p:cNvSpPr>
              <a:spLocks noChangeShapeType="1"/>
            </p:cNvSpPr>
            <p:nvPr/>
          </p:nvSpPr>
          <p:spPr bwMode="auto">
            <a:xfrm>
              <a:off x="3826" y="4196"/>
              <a:ext cx="28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 name="Oval 11"/>
            <p:cNvSpPr>
              <a:spLocks noChangeArrowheads="1"/>
            </p:cNvSpPr>
            <p:nvPr/>
          </p:nvSpPr>
          <p:spPr bwMode="auto">
            <a:xfrm>
              <a:off x="3912" y="482"/>
              <a:ext cx="144" cy="144"/>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nvGrpSpPr>
            <p:cNvPr id="10" name="Group 13"/>
            <p:cNvGrpSpPr>
              <a:grpSpLocks/>
            </p:cNvGrpSpPr>
            <p:nvPr/>
          </p:nvGrpSpPr>
          <p:grpSpPr bwMode="auto">
            <a:xfrm>
              <a:off x="3970" y="1652"/>
              <a:ext cx="960" cy="866"/>
              <a:chOff x="864" y="710"/>
              <a:chExt cx="960" cy="866"/>
            </a:xfrm>
          </p:grpSpPr>
          <p:sp>
            <p:nvSpPr>
              <p:cNvPr id="16" name="Line 14"/>
              <p:cNvSpPr>
                <a:spLocks noChangeShapeType="1"/>
              </p:cNvSpPr>
              <p:nvPr/>
            </p:nvSpPr>
            <p:spPr bwMode="auto">
              <a:xfrm flipH="1">
                <a:off x="882" y="1432"/>
                <a:ext cx="192" cy="14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 name="Line 15"/>
              <p:cNvSpPr>
                <a:spLocks noChangeShapeType="1"/>
              </p:cNvSpPr>
              <p:nvPr/>
            </p:nvSpPr>
            <p:spPr bwMode="auto">
              <a:xfrm>
                <a:off x="864" y="710"/>
                <a:ext cx="192" cy="14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 name="Rectangle 16"/>
              <p:cNvSpPr>
                <a:spLocks noChangeArrowheads="1"/>
              </p:cNvSpPr>
              <p:nvPr/>
            </p:nvSpPr>
            <p:spPr bwMode="auto">
              <a:xfrm>
                <a:off x="1056" y="844"/>
                <a:ext cx="768" cy="624"/>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9" name="Rectangle 17"/>
              <p:cNvSpPr>
                <a:spLocks noChangeArrowheads="1"/>
              </p:cNvSpPr>
              <p:nvPr/>
            </p:nvSpPr>
            <p:spPr bwMode="auto">
              <a:xfrm>
                <a:off x="1258" y="1028"/>
                <a:ext cx="346" cy="259"/>
              </a:xfrm>
              <a:prstGeom prst="rect">
                <a:avLst/>
              </a:prstGeom>
              <a:solidFill>
                <a:srgbClr val="0903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grpSp>
          <p:nvGrpSpPr>
            <p:cNvPr id="11" name="Group 18"/>
            <p:cNvGrpSpPr>
              <a:grpSpLocks/>
            </p:cNvGrpSpPr>
            <p:nvPr/>
          </p:nvGrpSpPr>
          <p:grpSpPr bwMode="auto">
            <a:xfrm>
              <a:off x="3980" y="2564"/>
              <a:ext cx="960" cy="866"/>
              <a:chOff x="864" y="710"/>
              <a:chExt cx="960" cy="866"/>
            </a:xfrm>
          </p:grpSpPr>
          <p:sp>
            <p:nvSpPr>
              <p:cNvPr id="12" name="Line 19"/>
              <p:cNvSpPr>
                <a:spLocks noChangeShapeType="1"/>
              </p:cNvSpPr>
              <p:nvPr/>
            </p:nvSpPr>
            <p:spPr bwMode="auto">
              <a:xfrm flipH="1">
                <a:off x="882" y="1432"/>
                <a:ext cx="192" cy="14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 name="Line 20"/>
              <p:cNvSpPr>
                <a:spLocks noChangeShapeType="1"/>
              </p:cNvSpPr>
              <p:nvPr/>
            </p:nvSpPr>
            <p:spPr bwMode="auto">
              <a:xfrm>
                <a:off x="864" y="710"/>
                <a:ext cx="192" cy="14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 name="Rectangle 21"/>
              <p:cNvSpPr>
                <a:spLocks noChangeArrowheads="1"/>
              </p:cNvSpPr>
              <p:nvPr/>
            </p:nvSpPr>
            <p:spPr bwMode="auto">
              <a:xfrm>
                <a:off x="1056" y="844"/>
                <a:ext cx="768" cy="624"/>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5" name="Rectangle 22"/>
              <p:cNvSpPr>
                <a:spLocks noChangeArrowheads="1"/>
              </p:cNvSpPr>
              <p:nvPr/>
            </p:nvSpPr>
            <p:spPr bwMode="auto">
              <a:xfrm>
                <a:off x="1258" y="1028"/>
                <a:ext cx="346" cy="259"/>
              </a:xfrm>
              <a:prstGeom prst="rect">
                <a:avLst/>
              </a:prstGeom>
              <a:solidFill>
                <a:srgbClr val="0903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grpSp>
      <p:pic>
        <p:nvPicPr>
          <p:cNvPr id="24" name="Picture 25" descr="1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30146" y="1038327"/>
            <a:ext cx="2612571" cy="2528721"/>
          </a:xfrm>
          <a:prstGeom prst="rect">
            <a:avLst/>
          </a:prstGeom>
          <a:noFill/>
          <a:ln>
            <a:noFill/>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26" descr="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51918" y="3731611"/>
            <a:ext cx="2612571" cy="2639321"/>
          </a:xfrm>
          <a:prstGeom prst="rect">
            <a:avLst/>
          </a:prstGeom>
          <a:noFill/>
          <a:ln>
            <a:noFill/>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12687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0 cyclone.jpg"/>
          <p:cNvPicPr>
            <a:picLocks noGrp="1" noChangeAspect="1"/>
          </p:cNvPicPr>
          <p:nvPr>
            <p:ph idx="1"/>
          </p:nvPr>
        </p:nvPicPr>
        <p:blipFill>
          <a:blip r:embed="rId2" cstate="print"/>
          <a:stretch>
            <a:fillRect/>
          </a:stretch>
        </p:blipFill>
        <p:spPr>
          <a:xfrm>
            <a:off x="2530997" y="943896"/>
            <a:ext cx="7145418" cy="549162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PP-5"/>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8196" r="1391"/>
          <a:stretch/>
        </p:blipFill>
        <p:spPr bwMode="auto">
          <a:xfrm>
            <a:off x="6306403" y="1241951"/>
            <a:ext cx="5021240" cy="5192225"/>
          </a:xfrm>
          <a:prstGeom prst="rect">
            <a:avLst/>
          </a:prstGeom>
          <a:noFill/>
          <a:ln w="9525">
            <a:noFill/>
            <a:miter lim="800000"/>
            <a:headEnd/>
            <a:tailEnd/>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3" name="Picture 3" descr="CPP-4"/>
          <p:cNvPicPr>
            <a:picLocks noGrp="1" noChangeAspect="1" noChangeArrowheads="1"/>
          </p:cNvPicPr>
          <p:nvPr>
            <p:ph sz="half" idx="4294967295"/>
          </p:nvPr>
        </p:nvPicPr>
        <p:blipFill rotWithShape="1">
          <a:blip r:embed="rId3" cstate="print">
            <a:extLst>
              <a:ext uri="{28A0092B-C50C-407E-A947-70E740481C1C}">
                <a14:useLocalDpi xmlns="" xmlns:a14="http://schemas.microsoft.com/office/drawing/2010/main" val="0"/>
              </a:ext>
            </a:extLst>
          </a:blip>
          <a:srcRect l="1036" t="526" r="702" b="1"/>
          <a:stretch/>
        </p:blipFill>
        <p:spPr>
          <a:xfrm>
            <a:off x="832513" y="1255594"/>
            <a:ext cx="5104263" cy="5160972"/>
          </a:xfrm>
          <a:prstGeom prst="rect">
            <a:avLst/>
          </a:prstGeom>
          <a:noFill/>
          <a:ln>
            <a:noFill/>
          </a:ln>
          <a:effectLst>
            <a:outerShdw blurRad="50800" dist="38100" dir="8100000" algn="tr" rotWithShape="0">
              <a:prstClr val="black">
                <a:alpha val="40000"/>
              </a:prstClr>
            </a:outerShdw>
          </a:effectLst>
        </p:spPr>
      </p:pic>
      <p:sp>
        <p:nvSpPr>
          <p:cNvPr id="2" name="TextBox 1"/>
          <p:cNvSpPr txBox="1"/>
          <p:nvPr/>
        </p:nvSpPr>
        <p:spPr>
          <a:xfrm>
            <a:off x="4012069" y="677787"/>
            <a:ext cx="4162567" cy="49244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bn-BD" sz="2600" dirty="0" smtClean="0">
                <a:latin typeface="Nikosh" panose="02000000000000000000" pitchFamily="2" charset="0"/>
                <a:cs typeface="Nikosh" panose="02000000000000000000" pitchFamily="2" charset="0"/>
              </a:rPr>
              <a:t>সিপিপি’র তথ্য যোগাযোগ ব্যবস্থা</a:t>
            </a:r>
            <a:endParaRPr lang="bn-BD" sz="2600"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3040073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1064525" y="782476"/>
            <a:ext cx="481577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bn-IN" altLang="en-US" sz="3600" dirty="0" smtClean="0">
                <a:latin typeface="Nikosh" pitchFamily="2" charset="0"/>
                <a:ea typeface="Nikosh" pitchFamily="2" charset="0"/>
                <a:cs typeface="Nikosh" pitchFamily="2" charset="0"/>
              </a:rPr>
              <a:t>ভূমিকম্পের প্রস্তুতি</a:t>
            </a:r>
            <a:endParaRPr lang="en-US" altLang="en-US" sz="3600" dirty="0" smtClean="0">
              <a:latin typeface="Nikosh" pitchFamily="2" charset="0"/>
              <a:ea typeface="Nikosh" pitchFamily="2" charset="0"/>
              <a:cs typeface="Nikosh" pitchFamily="2" charset="0"/>
            </a:endParaRPr>
          </a:p>
        </p:txBody>
      </p:sp>
      <p:sp>
        <p:nvSpPr>
          <p:cNvPr id="3" name="Content Placeholder 2"/>
          <p:cNvSpPr>
            <a:spLocks noGrp="1"/>
          </p:cNvSpPr>
          <p:nvPr>
            <p:ph idx="1"/>
          </p:nvPr>
        </p:nvSpPr>
        <p:spPr/>
        <p:txBody>
          <a:bodyPr>
            <a:normAutofit/>
          </a:bodyPr>
          <a:lstStyle/>
          <a:p>
            <a:pPr eaLnBrk="1" hangingPunct="1">
              <a:lnSpc>
                <a:spcPct val="80000"/>
              </a:lnSpc>
            </a:pPr>
            <a:r>
              <a:rPr lang="bn-BD" altLang="en-US" sz="2500" dirty="0" smtClean="0">
                <a:latin typeface="Nikosh" pitchFamily="2" charset="0"/>
                <a:ea typeface="Nikosh" pitchFamily="2" charset="0"/>
                <a:cs typeface="Nikosh" pitchFamily="2" charset="0"/>
              </a:rPr>
              <a:t>বাংলাদেশকে তিনটি জোন / অঞ্চলে বিভক্ত করা হয়েছে</a:t>
            </a:r>
          </a:p>
          <a:p>
            <a:pPr algn="just" eaLnBrk="1" hangingPunct="1">
              <a:lnSpc>
                <a:spcPct val="80000"/>
              </a:lnSpc>
            </a:pPr>
            <a:r>
              <a:rPr lang="bn-IN" altLang="en-US" sz="2500" dirty="0" smtClean="0">
                <a:latin typeface="Nikosh" pitchFamily="2" charset="0"/>
                <a:ea typeface="Nikosh" pitchFamily="2" charset="0"/>
                <a:cs typeface="Nikosh" pitchFamily="2" charset="0"/>
              </a:rPr>
              <a:t>ভূমিকম্পে বিপদাপন্ন তিনটি প্রধান শহর (ঢাকা, চ</a:t>
            </a:r>
            <a:r>
              <a:rPr lang="en-US" altLang="en-US" sz="2500" dirty="0" err="1" smtClean="0">
                <a:latin typeface="Nikosh" pitchFamily="2" charset="0"/>
                <a:ea typeface="Nikosh" pitchFamily="2" charset="0"/>
                <a:cs typeface="Nikosh" pitchFamily="2" charset="0"/>
              </a:rPr>
              <a:t>ট্টগ্রা</a:t>
            </a:r>
            <a:r>
              <a:rPr lang="bn-IN" altLang="en-US" sz="2500" dirty="0" smtClean="0">
                <a:latin typeface="Nikosh" pitchFamily="2" charset="0"/>
                <a:ea typeface="Nikosh" pitchFamily="2" charset="0"/>
                <a:cs typeface="Nikosh" pitchFamily="2" charset="0"/>
              </a:rPr>
              <a:t>ম ও সিলেট) ঝুঁকি নিরূপ</a:t>
            </a:r>
            <a:r>
              <a:rPr lang="bn-BD" altLang="en-US" sz="2500" dirty="0">
                <a:latin typeface="Nikosh" pitchFamily="2" charset="0"/>
                <a:ea typeface="Nikosh" pitchFamily="2" charset="0"/>
                <a:cs typeface="Nikosh" pitchFamily="2" charset="0"/>
              </a:rPr>
              <a:t>ণ</a:t>
            </a:r>
            <a:r>
              <a:rPr lang="bn-IN" altLang="en-US" sz="2500" dirty="0" smtClean="0">
                <a:latin typeface="Nikosh" pitchFamily="2" charset="0"/>
                <a:ea typeface="Nikosh" pitchFamily="2" charset="0"/>
                <a:cs typeface="Nikosh" pitchFamily="2" charset="0"/>
              </a:rPr>
              <a:t> করা হয়েছে এবং </a:t>
            </a:r>
            <a:r>
              <a:rPr lang="en-US" altLang="en-US" sz="2000" dirty="0" err="1" smtClean="0">
                <a:latin typeface="Nikosh" pitchFamily="2" charset="0"/>
                <a:ea typeface="Nikosh" pitchFamily="2" charset="0"/>
                <a:cs typeface="Nikosh" pitchFamily="2" charset="0"/>
              </a:rPr>
              <a:t>Microzonation</a:t>
            </a:r>
            <a:r>
              <a:rPr lang="en-US" altLang="en-US" sz="2000" dirty="0" smtClean="0">
                <a:latin typeface="Nikosh" pitchFamily="2" charset="0"/>
                <a:ea typeface="Nikosh" pitchFamily="2" charset="0"/>
                <a:cs typeface="Nikosh" pitchFamily="2" charset="0"/>
              </a:rPr>
              <a:t> Map </a:t>
            </a:r>
            <a:r>
              <a:rPr lang="bn-IN" altLang="en-US" sz="2500" dirty="0" smtClean="0">
                <a:latin typeface="Nikosh" pitchFamily="2" charset="0"/>
                <a:ea typeface="Nikosh" pitchFamily="2" charset="0"/>
                <a:cs typeface="Nikosh" pitchFamily="2" charset="0"/>
              </a:rPr>
              <a:t>প্রস্তুত করা হয়েছে</a:t>
            </a:r>
          </a:p>
          <a:p>
            <a:pPr algn="just" eaLnBrk="1" hangingPunct="1">
              <a:lnSpc>
                <a:spcPct val="80000"/>
              </a:lnSpc>
            </a:pPr>
            <a:r>
              <a:rPr lang="bn-IN" altLang="en-US" sz="2500" dirty="0" smtClean="0">
                <a:latin typeface="Nikosh" pitchFamily="2" charset="0"/>
                <a:ea typeface="Nikosh" pitchFamily="2" charset="0"/>
                <a:cs typeface="Nikosh" pitchFamily="2" charset="0"/>
              </a:rPr>
              <a:t>৬ টি প্রধান শহরের (রংপুর, দিনাজপুর, টা</a:t>
            </a:r>
            <a:r>
              <a:rPr lang="bn-BD" altLang="en-US" sz="2500" dirty="0" smtClean="0">
                <a:latin typeface="Nikosh" pitchFamily="2" charset="0"/>
                <a:ea typeface="Nikosh" pitchFamily="2" charset="0"/>
                <a:cs typeface="Nikosh" pitchFamily="2" charset="0"/>
              </a:rPr>
              <a:t>ঙ্গাই</a:t>
            </a:r>
            <a:r>
              <a:rPr lang="bn-IN" altLang="en-US" sz="2500" dirty="0" smtClean="0">
                <a:latin typeface="Nikosh" pitchFamily="2" charset="0"/>
                <a:ea typeface="Nikosh" pitchFamily="2" charset="0"/>
                <a:cs typeface="Nikosh" pitchFamily="2" charset="0"/>
              </a:rPr>
              <a:t>ল, ময়মনসিংহ, বগুড়া এবং রাজশাহী) ভূমিকম্পের ঝুঁকি নিরূপণের কার্যক্রম সম্পন্ন হয়েছে</a:t>
            </a:r>
          </a:p>
          <a:p>
            <a:pPr algn="just" eaLnBrk="1" hangingPunct="1">
              <a:lnSpc>
                <a:spcPct val="80000"/>
              </a:lnSpc>
            </a:pPr>
            <a:r>
              <a:rPr lang="bn-IN" altLang="en-US" sz="2500" dirty="0" smtClean="0">
                <a:latin typeface="Nikosh" pitchFamily="2" charset="0"/>
                <a:ea typeface="Nikosh" pitchFamily="2" charset="0"/>
                <a:cs typeface="Nikosh" pitchFamily="2" charset="0"/>
              </a:rPr>
              <a:t>শিক্ষাপ্রতিষ্ঠান এবং অন্যান্য সরকারী বিভাগ</a:t>
            </a:r>
            <a:r>
              <a:rPr lang="bn-BD" altLang="en-US" sz="2500" dirty="0" smtClean="0">
                <a:latin typeface="Nikosh" pitchFamily="2" charset="0"/>
                <a:ea typeface="Nikosh" pitchFamily="2" charset="0"/>
                <a:cs typeface="Nikosh" pitchFamily="2" charset="0"/>
              </a:rPr>
              <a:t>কে</a:t>
            </a:r>
            <a:r>
              <a:rPr lang="bn-IN" altLang="en-US" sz="2500" dirty="0" smtClean="0">
                <a:latin typeface="Nikosh" pitchFamily="2" charset="0"/>
                <a:ea typeface="Nikosh" pitchFamily="2" charset="0"/>
                <a:cs typeface="Nikosh" pitchFamily="2" charset="0"/>
              </a:rPr>
              <a:t> (ভূ-ত</a:t>
            </a:r>
            <a:r>
              <a:rPr lang="en-US" altLang="en-US" sz="2500" dirty="0" err="1" smtClean="0">
                <a:latin typeface="Nikosh" pitchFamily="2" charset="0"/>
                <a:ea typeface="Nikosh" pitchFamily="2" charset="0"/>
                <a:cs typeface="Nikosh" pitchFamily="2" charset="0"/>
              </a:rPr>
              <a:t>ত্ত্ব</a:t>
            </a:r>
            <a:r>
              <a:rPr lang="bn-IN" altLang="en-US" sz="2500" dirty="0" smtClean="0">
                <a:latin typeface="Nikosh" pitchFamily="2" charset="0"/>
                <a:ea typeface="Nikosh" pitchFamily="2" charset="0"/>
                <a:cs typeface="Nikosh" pitchFamily="2" charset="0"/>
              </a:rPr>
              <a:t> জরিপ অধিদপ্তর, গণপূর্ত অধিদপ্তর) গবেষণা কার্যক্রম পরিচালনার জন্য অত্যাধুনিক যন্ত্রপাতি সরবরাহ করা হয়েছে</a:t>
            </a:r>
          </a:p>
          <a:p>
            <a:pPr algn="just" eaLnBrk="1" hangingPunct="1">
              <a:lnSpc>
                <a:spcPct val="80000"/>
              </a:lnSpc>
            </a:pPr>
            <a:r>
              <a:rPr lang="bn-IN" altLang="en-US" sz="2500" dirty="0" smtClean="0">
                <a:latin typeface="Nikosh" pitchFamily="2" charset="0"/>
                <a:ea typeface="Nikosh" pitchFamily="2" charset="0"/>
                <a:cs typeface="Nikosh" pitchFamily="2" charset="0"/>
              </a:rPr>
              <a:t>গুরুত্বপূর্ণ এবং ঝুঁকিপূর্ণ ভবন সমূহের </a:t>
            </a:r>
            <a:r>
              <a:rPr lang="en-US" altLang="en-US" sz="2000" dirty="0" smtClean="0">
                <a:latin typeface="Nikosh" pitchFamily="2" charset="0"/>
                <a:ea typeface="Nikosh" pitchFamily="2" charset="0"/>
                <a:cs typeface="Nikosh" pitchFamily="2" charset="0"/>
              </a:rPr>
              <a:t>Retrofitting</a:t>
            </a:r>
            <a:r>
              <a:rPr lang="bn-IN" altLang="en-US" sz="2500" dirty="0" smtClean="0">
                <a:latin typeface="Nikosh" pitchFamily="2" charset="0"/>
                <a:ea typeface="Nikosh" pitchFamily="2" charset="0"/>
                <a:cs typeface="Nikosh" pitchFamily="2" charset="0"/>
              </a:rPr>
              <a:t> </a:t>
            </a:r>
            <a:r>
              <a:rPr lang="bn-BD" altLang="en-US" sz="2500" dirty="0" smtClean="0">
                <a:latin typeface="Nikosh" pitchFamily="2" charset="0"/>
                <a:ea typeface="Nikosh" pitchFamily="2" charset="0"/>
                <a:cs typeface="Nikosh" pitchFamily="2" charset="0"/>
              </a:rPr>
              <a:t>এর লক্ষ্যে প্রাথমিক </a:t>
            </a:r>
            <a:r>
              <a:rPr lang="bn-IN" altLang="en-US" sz="2500" dirty="0" smtClean="0">
                <a:latin typeface="Nikosh" pitchFamily="2" charset="0"/>
                <a:ea typeface="Nikosh" pitchFamily="2" charset="0"/>
                <a:cs typeface="Nikosh" pitchFamily="2" charset="0"/>
              </a:rPr>
              <a:t>কার্যক্রম হাতে নেয়া হয়েছে </a:t>
            </a:r>
            <a:endParaRPr lang="bn-BD" altLang="en-US" sz="2500" dirty="0" smtClean="0">
              <a:latin typeface="Nikosh" pitchFamily="2" charset="0"/>
              <a:ea typeface="Nikosh" pitchFamily="2" charset="0"/>
              <a:cs typeface="Nikosh" pitchFamily="2" charset="0"/>
            </a:endParaRPr>
          </a:p>
          <a:p>
            <a:pPr algn="just">
              <a:lnSpc>
                <a:spcPct val="80000"/>
              </a:lnSpc>
            </a:pPr>
            <a:r>
              <a:rPr lang="bn-IN" altLang="en-US" sz="2500" dirty="0" smtClean="0">
                <a:latin typeface="Nikosh" pitchFamily="2" charset="0"/>
                <a:ea typeface="Nikosh" pitchFamily="2" charset="0"/>
                <a:cs typeface="Nikosh" pitchFamily="2" charset="0"/>
              </a:rPr>
              <a:t>স্কুল এবং হাসপাতাল সমূহে ভূমিকম্পের বিপদাপন্নতা </a:t>
            </a:r>
            <a:r>
              <a:rPr lang="bn-IN" altLang="en-US" sz="2500" dirty="0">
                <a:latin typeface="Nikosh" pitchFamily="2" charset="0"/>
                <a:ea typeface="Nikosh" pitchFamily="2" charset="0"/>
                <a:cs typeface="Nikosh" pitchFamily="2" charset="0"/>
              </a:rPr>
              <a:t>হ্রাসের </a:t>
            </a:r>
            <a:r>
              <a:rPr lang="bn-IN" altLang="en-US" sz="2500" dirty="0" smtClean="0">
                <a:latin typeface="Nikosh" pitchFamily="2" charset="0"/>
                <a:ea typeface="Nikosh" pitchFamily="2" charset="0"/>
                <a:cs typeface="Nikosh" pitchFamily="2" charset="0"/>
              </a:rPr>
              <a:t>অ</a:t>
            </a:r>
            <a:r>
              <a:rPr lang="en-US" altLang="en-US" sz="2500" dirty="0" smtClean="0">
                <a:latin typeface="Nikosh" pitchFamily="2" charset="0"/>
                <a:ea typeface="Nikosh" pitchFamily="2" charset="0"/>
                <a:cs typeface="Nikosh" pitchFamily="2" charset="0"/>
              </a:rPr>
              <a:t>-</a:t>
            </a:r>
            <a:r>
              <a:rPr lang="bn-IN" altLang="en-US" sz="2500" dirty="0" smtClean="0">
                <a:latin typeface="Nikosh" pitchFamily="2" charset="0"/>
                <a:ea typeface="Nikosh" pitchFamily="2" charset="0"/>
                <a:cs typeface="Nikosh" pitchFamily="2" charset="0"/>
              </a:rPr>
              <a:t>কাঠামোগত</a:t>
            </a:r>
            <a:r>
              <a:rPr lang="en-US" altLang="en-US" sz="2500" dirty="0" smtClean="0">
                <a:latin typeface="Nikosh" pitchFamily="2" charset="0"/>
                <a:ea typeface="Nikosh" pitchFamily="2" charset="0"/>
                <a:cs typeface="Nikosh" pitchFamily="2" charset="0"/>
              </a:rPr>
              <a:t> </a:t>
            </a:r>
            <a:r>
              <a:rPr lang="bn-IN" altLang="en-US" sz="2500" dirty="0" smtClean="0">
                <a:latin typeface="Nikosh" pitchFamily="2" charset="0"/>
                <a:ea typeface="Nikosh" pitchFamily="2" charset="0"/>
                <a:cs typeface="Nikosh" pitchFamily="2" charset="0"/>
              </a:rPr>
              <a:t>কার্যক্রম অব্যাহত আছে</a:t>
            </a:r>
            <a:endParaRPr lang="en-US" altLang="en-US" sz="2500"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1110961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146508" y="1381946"/>
            <a:ext cx="3507523" cy="2164765"/>
          </a:xfrm>
          <a:prstGeom prst="rect">
            <a:avLst/>
          </a:prstGeom>
          <a:noFill/>
          <a:ln w="9525">
            <a:noFill/>
            <a:miter lim="800000"/>
            <a:headEnd/>
            <a:tailEnd/>
          </a:ln>
          <a:effectLst>
            <a:glow>
              <a:schemeClr val="accent1"/>
            </a:glow>
            <a:outerShdw blurRad="50800" dist="38100" dir="8100000" algn="tr" rotWithShape="0">
              <a:prstClr val="black">
                <a:alpha val="40000"/>
              </a:prstClr>
            </a:outerShdw>
            <a:reflection endPos="0" dist="50800" dir="5400000" sy="-100000" algn="bl" rotWithShape="0"/>
          </a:effectLst>
        </p:spPr>
      </p:pic>
      <p:sp>
        <p:nvSpPr>
          <p:cNvPr id="3" name="Content Placeholder 2"/>
          <p:cNvSpPr>
            <a:spLocks noGrp="1"/>
          </p:cNvSpPr>
          <p:nvPr>
            <p:ph idx="1"/>
          </p:nvPr>
        </p:nvSpPr>
        <p:spPr>
          <a:xfrm>
            <a:off x="800101" y="1387603"/>
            <a:ext cx="7114190" cy="4577250"/>
          </a:xfrm>
        </p:spPr>
        <p:txBody>
          <a:bodyPr>
            <a:normAutofit lnSpcReduction="10000"/>
          </a:bodyPr>
          <a:lstStyle/>
          <a:p>
            <a:pPr marL="342900" lvl="1" indent="-342900" algn="just" eaLnBrk="1" hangingPunct="1">
              <a:lnSpc>
                <a:spcPct val="90000"/>
              </a:lnSpc>
              <a:buFont typeface="Arial" charset="0"/>
              <a:buChar char="•"/>
            </a:pPr>
            <a:r>
              <a:rPr lang="bn-IN" altLang="en-US" dirty="0" smtClean="0">
                <a:latin typeface="Nikosh" pitchFamily="2" charset="0"/>
                <a:ea typeface="Nikosh" pitchFamily="2" charset="0"/>
                <a:cs typeface="Nikosh" pitchFamily="2" charset="0"/>
              </a:rPr>
              <a:t>ভূমিকম্পের আপদকালীন জরুরি সাড়া প্রদানের জন্য জাতীয় এবং ১৩ টি মন্ত্রণালয়/বিভাগের আপদকালীন পরিকল্পনা (</a:t>
            </a:r>
            <a:r>
              <a:rPr lang="en-US" altLang="en-US" sz="1800" dirty="0" smtClean="0">
                <a:latin typeface="Nikosh" pitchFamily="2" charset="0"/>
                <a:ea typeface="Nikosh" pitchFamily="2" charset="0"/>
                <a:cs typeface="Nikosh" pitchFamily="2" charset="0"/>
              </a:rPr>
              <a:t>Contingency Plan</a:t>
            </a:r>
            <a:r>
              <a:rPr lang="en-US" altLang="en-US" dirty="0" smtClean="0">
                <a:latin typeface="Nikosh" pitchFamily="2" charset="0"/>
                <a:ea typeface="Nikosh" pitchFamily="2" charset="0"/>
                <a:cs typeface="Nikosh" pitchFamily="2" charset="0"/>
              </a:rPr>
              <a:t>)</a:t>
            </a:r>
            <a:r>
              <a:rPr lang="bn-IN" altLang="en-US" dirty="0" smtClean="0">
                <a:latin typeface="Nikosh" pitchFamily="2" charset="0"/>
                <a:ea typeface="Nikosh" pitchFamily="2" charset="0"/>
                <a:cs typeface="Nikosh" pitchFamily="2" charset="0"/>
              </a:rPr>
              <a:t> প্রণয়ন করা হয়েছে। </a:t>
            </a:r>
          </a:p>
          <a:p>
            <a:pPr marL="342900" lvl="1" indent="-342900" algn="just" eaLnBrk="1" hangingPunct="1">
              <a:lnSpc>
                <a:spcPct val="90000"/>
              </a:lnSpc>
              <a:buFont typeface="Arial" charset="0"/>
              <a:buChar char="•"/>
            </a:pPr>
            <a:r>
              <a:rPr lang="bn-IN" altLang="en-US" dirty="0" smtClean="0">
                <a:latin typeface="Nikosh" pitchFamily="2" charset="0"/>
                <a:ea typeface="Nikosh" pitchFamily="2" charset="0"/>
                <a:cs typeface="Nikosh" pitchFamily="2" charset="0"/>
              </a:rPr>
              <a:t>ভূমিকম্পের আপদকালীন জরুরি সাড়া প্রদানের লক্ষ্যে ৬</a:t>
            </a:r>
            <a:r>
              <a:rPr lang="bn-BD" altLang="en-US" dirty="0" smtClean="0">
                <a:latin typeface="Nikosh" pitchFamily="2" charset="0"/>
                <a:ea typeface="Nikosh" pitchFamily="2" charset="0"/>
                <a:cs typeface="Nikosh" pitchFamily="2" charset="0"/>
              </a:rPr>
              <a:t>২</a:t>
            </a:r>
            <a:r>
              <a:rPr lang="bn-IN" altLang="en-US" dirty="0" smtClean="0">
                <a:solidFill>
                  <a:srgbClr val="FF0000"/>
                </a:solidFill>
                <a:latin typeface="Nikosh" pitchFamily="2" charset="0"/>
                <a:ea typeface="Nikosh" pitchFamily="2" charset="0"/>
                <a:cs typeface="Nikosh" pitchFamily="2" charset="0"/>
              </a:rPr>
              <a:t> </a:t>
            </a:r>
            <a:r>
              <a:rPr lang="bn-IN" altLang="en-US" dirty="0" smtClean="0">
                <a:latin typeface="Nikosh" pitchFamily="2" charset="0"/>
                <a:ea typeface="Nikosh" pitchFamily="2" charset="0"/>
                <a:cs typeface="Nikosh" pitchFamily="2" charset="0"/>
              </a:rPr>
              <a:t>হাজার নগর স্বেচ্ছাসেবক </a:t>
            </a:r>
            <a:r>
              <a:rPr lang="en-US" altLang="en-US" sz="2000" dirty="0" smtClean="0">
                <a:latin typeface="Nikosh" pitchFamily="2" charset="0"/>
                <a:ea typeface="Nikosh" pitchFamily="2" charset="0"/>
                <a:cs typeface="Nikosh" pitchFamily="2" charset="0"/>
              </a:rPr>
              <a:t>(Urban Volunteer)</a:t>
            </a:r>
            <a:r>
              <a:rPr lang="bn-IN" altLang="en-US" sz="2800" dirty="0" smtClean="0">
                <a:latin typeface="Nikosh" pitchFamily="2" charset="0"/>
                <a:ea typeface="Nikosh" pitchFamily="2" charset="0"/>
                <a:cs typeface="Nikosh" pitchFamily="2" charset="0"/>
              </a:rPr>
              <a:t> </a:t>
            </a:r>
            <a:r>
              <a:rPr lang="bn-IN" altLang="en-US" dirty="0" smtClean="0">
                <a:latin typeface="Nikosh" pitchFamily="2" charset="0"/>
                <a:ea typeface="Nikosh" pitchFamily="2" charset="0"/>
                <a:cs typeface="Nikosh" pitchFamily="2" charset="0"/>
              </a:rPr>
              <a:t>তৈরীর কাজ চলমান</a:t>
            </a:r>
            <a:r>
              <a:rPr lang="bn-BD" altLang="en-US" dirty="0" smtClean="0">
                <a:latin typeface="Nikosh" pitchFamily="2" charset="0"/>
                <a:ea typeface="Nikosh" pitchFamily="2" charset="0"/>
                <a:cs typeface="Nikosh" pitchFamily="2" charset="0"/>
              </a:rPr>
              <a:t> রয়েছে</a:t>
            </a:r>
            <a:r>
              <a:rPr lang="bn-IN" altLang="en-US" dirty="0" smtClean="0">
                <a:latin typeface="Nikosh" pitchFamily="2" charset="0"/>
                <a:ea typeface="Nikosh" pitchFamily="2" charset="0"/>
                <a:cs typeface="Nikosh" pitchFamily="2" charset="0"/>
              </a:rPr>
              <a:t>।</a:t>
            </a:r>
          </a:p>
          <a:p>
            <a:pPr marL="342900" lvl="1" indent="-342900" algn="just" eaLnBrk="1" hangingPunct="1">
              <a:lnSpc>
                <a:spcPct val="90000"/>
              </a:lnSpc>
              <a:buFont typeface="Arial" charset="0"/>
              <a:buChar char="•"/>
            </a:pPr>
            <a:r>
              <a:rPr lang="bn-IN" altLang="en-US" dirty="0" smtClean="0">
                <a:latin typeface="Nikosh" pitchFamily="2" charset="0"/>
                <a:ea typeface="Nikosh" pitchFamily="2" charset="0"/>
                <a:cs typeface="Nikosh" pitchFamily="2" charset="0"/>
              </a:rPr>
              <a:t>ইতোমধ্যে ২৬</a:t>
            </a:r>
            <a:r>
              <a:rPr lang="bn-BD" altLang="en-US" dirty="0" smtClean="0">
                <a:latin typeface="Nikosh" pitchFamily="2" charset="0"/>
                <a:ea typeface="Nikosh" pitchFamily="2" charset="0"/>
                <a:cs typeface="Nikosh" pitchFamily="2" charset="0"/>
              </a:rPr>
              <a:t>,৩১৫</a:t>
            </a:r>
            <a:r>
              <a:rPr lang="bn-IN" altLang="en-US" dirty="0" smtClean="0">
                <a:latin typeface="Nikosh" pitchFamily="2" charset="0"/>
                <a:ea typeface="Nikosh" pitchFamily="2" charset="0"/>
                <a:cs typeface="Nikosh" pitchFamily="2" charset="0"/>
              </a:rPr>
              <a:t> নগর স্বেচ্ছাসেবক </a:t>
            </a:r>
            <a:r>
              <a:rPr lang="en-US" altLang="en-US" sz="2000" dirty="0" smtClean="0">
                <a:latin typeface="Nikosh" pitchFamily="2" charset="0"/>
                <a:ea typeface="Nikosh" pitchFamily="2" charset="0"/>
                <a:cs typeface="Nikosh" pitchFamily="2" charset="0"/>
              </a:rPr>
              <a:t>(urban volunteer)</a:t>
            </a:r>
            <a:r>
              <a:rPr lang="bn-IN" altLang="en-US" sz="2000" dirty="0" smtClean="0">
                <a:latin typeface="Nikosh" pitchFamily="2" charset="0"/>
                <a:ea typeface="Nikosh" pitchFamily="2" charset="0"/>
                <a:cs typeface="Nikosh" pitchFamily="2" charset="0"/>
              </a:rPr>
              <a:t> </a:t>
            </a:r>
            <a:r>
              <a:rPr lang="bn-IN" altLang="en-US" dirty="0" smtClean="0">
                <a:latin typeface="Nikosh" pitchFamily="2" charset="0"/>
                <a:ea typeface="Nikosh" pitchFamily="2" charset="0"/>
                <a:cs typeface="Nikosh" pitchFamily="2" charset="0"/>
              </a:rPr>
              <a:t>প্রশিক্ষিত হয়েছে, যার মধ্যে ২</a:t>
            </a:r>
            <a:r>
              <a:rPr lang="bn-IN" altLang="en-US" dirty="0" smtClean="0">
                <a:solidFill>
                  <a:srgbClr val="FF0000"/>
                </a:solidFill>
                <a:latin typeface="Nikosh" pitchFamily="2" charset="0"/>
                <a:ea typeface="Nikosh" pitchFamily="2" charset="0"/>
                <a:cs typeface="Nikosh" pitchFamily="2" charset="0"/>
              </a:rPr>
              <a:t> </a:t>
            </a:r>
            <a:r>
              <a:rPr lang="bn-IN" altLang="en-US" dirty="0" smtClean="0">
                <a:latin typeface="Nikosh" pitchFamily="2" charset="0"/>
                <a:ea typeface="Nikosh" pitchFamily="2" charset="0"/>
                <a:cs typeface="Nikosh" pitchFamily="2" charset="0"/>
              </a:rPr>
              <a:t>হাজার স্বেচ্ছাসেবক রানা প্লাজা দুর্ঘটনায় উদ্ধার কার্যক্রমে অংশগ্রহণ করেছে।</a:t>
            </a:r>
            <a:endParaRPr lang="en-US" altLang="en-US" dirty="0" smtClean="0">
              <a:latin typeface="Nikosh" pitchFamily="2" charset="0"/>
              <a:ea typeface="Nikosh" pitchFamily="2" charset="0"/>
              <a:cs typeface="Nikosh" pitchFamily="2" charset="0"/>
            </a:endParaRPr>
          </a:p>
          <a:p>
            <a:pPr marL="342900" lvl="1" indent="-342900" algn="just" eaLnBrk="1" hangingPunct="1">
              <a:lnSpc>
                <a:spcPct val="90000"/>
              </a:lnSpc>
              <a:buFont typeface="Arial" charset="0"/>
              <a:buChar char="•"/>
            </a:pPr>
            <a:r>
              <a:rPr lang="bn-IN" altLang="en-US" dirty="0" smtClean="0">
                <a:latin typeface="Nikosh" pitchFamily="2" charset="0"/>
                <a:ea typeface="Nikosh" pitchFamily="2" charset="0"/>
                <a:cs typeface="Nikosh" pitchFamily="2" charset="0"/>
              </a:rPr>
              <a:t>স্কুল সমূহে ঝুঁকিহ্রাসের জন্য নিয়মিত মহড়ার আয়োজন করা হচ্ছে।</a:t>
            </a:r>
            <a:endParaRPr lang="en-US" altLang="en-US" dirty="0">
              <a:latin typeface="Nikosh" pitchFamily="2" charset="0"/>
              <a:ea typeface="Nikosh" pitchFamily="2" charset="0"/>
              <a:cs typeface="Nikosh" pitchFamily="2" charset="0"/>
            </a:endParaRPr>
          </a:p>
          <a:p>
            <a:pPr marL="342900" lvl="1" indent="-342900" algn="just" eaLnBrk="1" hangingPunct="1">
              <a:lnSpc>
                <a:spcPct val="90000"/>
              </a:lnSpc>
              <a:buFont typeface="Arial" charset="0"/>
              <a:buChar char="•"/>
            </a:pPr>
            <a:r>
              <a:rPr lang="bn-IN" altLang="en-US" sz="2400" dirty="0" smtClean="0">
                <a:latin typeface="Nikosh" pitchFamily="2" charset="0"/>
                <a:ea typeface="Nikosh" pitchFamily="2" charset="0"/>
                <a:cs typeface="Nikosh" pitchFamily="2" charset="0"/>
              </a:rPr>
              <a:t>নিরাপদ </a:t>
            </a:r>
            <a:r>
              <a:rPr lang="bn-IN" altLang="en-US" sz="2400" dirty="0">
                <a:latin typeface="Nikosh" pitchFamily="2" charset="0"/>
                <a:ea typeface="Nikosh" pitchFamily="2" charset="0"/>
                <a:cs typeface="Nikosh" pitchFamily="2" charset="0"/>
              </a:rPr>
              <a:t>ভবন নির্মাণের লক্ষ্যে ঠিকাদার, রাজমিস্ত্রি এবং রডমিস্ত্রিদের গৃহনির্মাণ প্রশিক্ষণ দেয়া হচ্ছে</a:t>
            </a:r>
            <a:r>
              <a:rPr lang="bn-IN" altLang="en-US" sz="2400" dirty="0" smtClean="0">
                <a:latin typeface="Nikosh" pitchFamily="2" charset="0"/>
                <a:ea typeface="Nikosh" pitchFamily="2" charset="0"/>
                <a:cs typeface="Nikosh" pitchFamily="2" charset="0"/>
              </a:rPr>
              <a:t>।</a:t>
            </a:r>
            <a:endParaRPr lang="en-US" altLang="en-US" sz="2400" dirty="0" smtClean="0">
              <a:latin typeface="Nikosh" pitchFamily="2" charset="0"/>
              <a:ea typeface="Nikosh" pitchFamily="2" charset="0"/>
              <a:cs typeface="Nikosh" pitchFamily="2" charset="0"/>
            </a:endParaRPr>
          </a:p>
          <a:p>
            <a:pPr marL="342900" lvl="1" indent="-342900" algn="just" eaLnBrk="1" hangingPunct="1">
              <a:lnSpc>
                <a:spcPct val="90000"/>
              </a:lnSpc>
              <a:buFont typeface="Arial" charset="0"/>
              <a:buChar char="•"/>
            </a:pPr>
            <a:r>
              <a:rPr lang="bn-IN" altLang="en-US" sz="2400" dirty="0" smtClean="0">
                <a:latin typeface="Nikosh" pitchFamily="2" charset="0"/>
                <a:ea typeface="Nikosh" pitchFamily="2" charset="0"/>
                <a:cs typeface="Nikosh" pitchFamily="2" charset="0"/>
              </a:rPr>
              <a:t>ভূমিকম্প </a:t>
            </a:r>
            <a:r>
              <a:rPr lang="bn-IN" altLang="en-US" sz="2400" dirty="0">
                <a:latin typeface="Nikosh" pitchFamily="2" charset="0"/>
                <a:ea typeface="Nikosh" pitchFamily="2" charset="0"/>
                <a:cs typeface="Nikosh" pitchFamily="2" charset="0"/>
              </a:rPr>
              <a:t>পরবর্তী সময়ে অনুসন্ধান ও উদ্ধার কার্যক্রমের জন্য </a:t>
            </a:r>
            <a:r>
              <a:rPr lang="bn-IN" altLang="en-US" dirty="0" smtClean="0">
                <a:latin typeface="Nikosh" pitchFamily="2" charset="0"/>
                <a:ea typeface="Nikosh" pitchFamily="2" charset="0"/>
                <a:cs typeface="Nikosh" pitchFamily="2" charset="0"/>
              </a:rPr>
              <a:t>৬৯</a:t>
            </a:r>
            <a:r>
              <a:rPr lang="bn-IN" altLang="en-US" sz="2400" dirty="0" smtClean="0">
                <a:solidFill>
                  <a:srgbClr val="FF0000"/>
                </a:solidFill>
                <a:latin typeface="Nikosh" pitchFamily="2" charset="0"/>
                <a:ea typeface="Nikosh" pitchFamily="2" charset="0"/>
                <a:cs typeface="Nikosh" pitchFamily="2" charset="0"/>
              </a:rPr>
              <a:t> </a:t>
            </a:r>
            <a:r>
              <a:rPr lang="bn-IN" altLang="en-US" sz="2400" dirty="0">
                <a:latin typeface="Nikosh" pitchFamily="2" charset="0"/>
                <a:ea typeface="Nikosh" pitchFamily="2" charset="0"/>
                <a:cs typeface="Nikosh" pitchFamily="2" charset="0"/>
              </a:rPr>
              <a:t>কোটি টাকার প্রয়োজনীয় যন্ত্রপাতি ক্রয় করা </a:t>
            </a:r>
            <a:r>
              <a:rPr lang="bn-IN" altLang="en-US" sz="2400" dirty="0" smtClean="0">
                <a:latin typeface="Nikosh" pitchFamily="2" charset="0"/>
                <a:ea typeface="Nikosh" pitchFamily="2" charset="0"/>
                <a:cs typeface="Nikosh" pitchFamily="2" charset="0"/>
              </a:rPr>
              <a:t>হয়েছে এবং ১৬৪ কোটি টাকার যন্ত্রপাতি ক্রয় প্রক্রিয়াধীন আছে।</a:t>
            </a:r>
            <a:endParaRPr lang="bn-IN" altLang="en-US" sz="2400" dirty="0">
              <a:latin typeface="Nikosh" pitchFamily="2" charset="0"/>
              <a:ea typeface="Nikosh" pitchFamily="2" charset="0"/>
              <a:cs typeface="Nikosh" pitchFamily="2" charset="0"/>
            </a:endParaRPr>
          </a:p>
        </p:txBody>
      </p:sp>
      <p:pic>
        <p:nvPicPr>
          <p:cNvPr id="6" name="Picture 4" descr="http://greenteacher.com/wp-content/uploads/2013/08/DRR1-300x19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62274" y="3726573"/>
            <a:ext cx="3507523" cy="2164910"/>
          </a:xfrm>
          <a:prstGeom prst="rect">
            <a:avLst/>
          </a:prstGeom>
          <a:noFill/>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7" name="Title 1"/>
          <p:cNvSpPr txBox="1">
            <a:spLocks/>
          </p:cNvSpPr>
          <p:nvPr/>
        </p:nvSpPr>
        <p:spPr>
          <a:xfrm>
            <a:off x="914050" y="678301"/>
            <a:ext cx="4815770" cy="537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bn-IN" altLang="en-US" sz="3600" b="0" i="0" u="none" strike="noStrike" kern="1200" cap="none" spc="0" normalizeH="0" baseline="0" noProof="0" dirty="0" smtClean="0">
                <a:ln>
                  <a:noFill/>
                </a:ln>
                <a:solidFill>
                  <a:schemeClr val="lt1"/>
                </a:solidFill>
                <a:effectLst/>
                <a:uLnTx/>
                <a:uFillTx/>
                <a:latin typeface="Nikosh" pitchFamily="2" charset="0"/>
                <a:ea typeface="Nikosh" pitchFamily="2" charset="0"/>
                <a:cs typeface="Nikosh" pitchFamily="2" charset="0"/>
              </a:rPr>
              <a:t>ভূমিকম্পের প্রস্তুতি</a:t>
            </a:r>
            <a:endParaRPr kumimoji="0" lang="en-US" altLang="en-US" sz="3600" b="0" i="0" u="none" strike="noStrike" kern="1200" cap="none" spc="0" normalizeH="0" baseline="0" noProof="0" dirty="0" smtClean="0">
              <a:ln>
                <a:noFill/>
              </a:ln>
              <a:solidFill>
                <a:schemeClr val="lt1"/>
              </a:solidFill>
              <a:effectLst/>
              <a:uLnTx/>
              <a:uFillTx/>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4013118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702591"/>
            <a:ext cx="10386848" cy="723438"/>
          </a:xfrm>
          <a:prstGeom prst="rect">
            <a:avLst/>
          </a:prstGeom>
        </p:spPr>
        <p:txBody>
          <a:bodyPr/>
          <a:lstStyle/>
          <a:p>
            <a:r>
              <a:rPr lang="bn-BD" sz="2400" dirty="0" smtClean="0">
                <a:latin typeface="Nikosh" pitchFamily="2" charset="0"/>
                <a:cs typeface="Nikosh" pitchFamily="2" charset="0"/>
              </a:rPr>
              <a:t>জরুরী</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উদ্ধার </a:t>
            </a:r>
            <a:r>
              <a:rPr lang="bn-BD" sz="2400" dirty="0">
                <a:latin typeface="Nikosh" pitchFamily="2" charset="0"/>
                <a:cs typeface="Nikosh" pitchFamily="2" charset="0"/>
              </a:rPr>
              <a:t>কাজে </a:t>
            </a:r>
            <a:r>
              <a:rPr lang="en-US" sz="2400" dirty="0" err="1" smtClean="0">
                <a:latin typeface="Nikosh" pitchFamily="2" charset="0"/>
                <a:cs typeface="Nikosh" pitchFamily="2" charset="0"/>
              </a:rPr>
              <a:t>ব্যবহারের</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জন্য </a:t>
            </a:r>
            <a:r>
              <a:rPr lang="bn-BD" sz="2400" dirty="0">
                <a:latin typeface="Nikosh" pitchFamily="2" charset="0"/>
                <a:cs typeface="Nikosh" pitchFamily="2" charset="0"/>
              </a:rPr>
              <a:t>ফায়ার সার্ভিস ও সিভিল ডিফেন্স </a:t>
            </a:r>
            <a:r>
              <a:rPr lang="en-US" sz="2400" dirty="0" err="1" smtClean="0">
                <a:latin typeface="Nikosh" pitchFamily="2" charset="0"/>
                <a:cs typeface="Nikosh" pitchFamily="2" charset="0"/>
              </a:rPr>
              <a:t>এবং</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সামরিক</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বাহিনীকে</a:t>
            </a:r>
            <a:r>
              <a:rPr lang="bn-BD" sz="2400" dirty="0" smtClean="0">
                <a:latin typeface="Nikosh" pitchFamily="2" charset="0"/>
                <a:cs typeface="Nikosh" pitchFamily="2" charset="0"/>
              </a:rPr>
              <a:t> হালকা</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ও ভারী যন্ত্রপাতি</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প্রদান</a:t>
            </a:r>
            <a:endParaRPr lang="bn-BD" sz="2400" dirty="0"/>
          </a:p>
        </p:txBody>
      </p:sp>
      <p:pic>
        <p:nvPicPr>
          <p:cNvPr id="4" name="Picture 3" descr="IMG_3867"/>
          <p:cNvPicPr/>
          <p:nvPr/>
        </p:nvPicPr>
        <p:blipFill>
          <a:blip r:embed="rId2" cstate="print"/>
          <a:srcRect/>
          <a:stretch>
            <a:fillRect/>
          </a:stretch>
        </p:blipFill>
        <p:spPr bwMode="auto">
          <a:xfrm>
            <a:off x="1034132" y="1415143"/>
            <a:ext cx="6117781" cy="4833257"/>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5" name="Picture 4" descr="15122010011"/>
          <p:cNvPicPr/>
          <p:nvPr/>
        </p:nvPicPr>
        <p:blipFill>
          <a:blip r:embed="rId3" cstate="print"/>
          <a:srcRect/>
          <a:stretch>
            <a:fillRect/>
          </a:stretch>
        </p:blipFill>
        <p:spPr bwMode="auto">
          <a:xfrm>
            <a:off x="7671708" y="1436922"/>
            <a:ext cx="2914650" cy="167639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7" name="Picture 6" descr="JHC-0812-lg"/>
          <p:cNvPicPr/>
          <p:nvPr/>
        </p:nvPicPr>
        <p:blipFill>
          <a:blip r:embed="rId4" cstate="print"/>
          <a:srcRect/>
          <a:stretch>
            <a:fillRect/>
          </a:stretch>
        </p:blipFill>
        <p:spPr bwMode="auto">
          <a:xfrm>
            <a:off x="7671708" y="4871476"/>
            <a:ext cx="2914650" cy="1592036"/>
          </a:xfrm>
          <a:prstGeom prst="rect">
            <a:avLst/>
          </a:prstGeom>
          <a:noFill/>
          <a:ln w="9525">
            <a:noFill/>
            <a:miter lim="800000"/>
            <a:headEnd/>
            <a:tailEnd/>
          </a:ln>
          <a:effectLst/>
        </p:spPr>
      </p:pic>
      <p:pic>
        <p:nvPicPr>
          <p:cNvPr id="6" name="Picture 5" descr="pilot_transport%20F"/>
          <p:cNvPicPr/>
          <p:nvPr/>
        </p:nvPicPr>
        <p:blipFill>
          <a:blip r:embed="rId5" cstate="print"/>
          <a:srcRect/>
          <a:stretch>
            <a:fillRect/>
          </a:stretch>
        </p:blipFill>
        <p:spPr bwMode="auto">
          <a:xfrm>
            <a:off x="7671708" y="3166207"/>
            <a:ext cx="2914650" cy="1775912"/>
          </a:xfrm>
          <a:prstGeom prst="rect">
            <a:avLst/>
          </a:prstGeom>
          <a:noFill/>
          <a:ln w="9525">
            <a:noFill/>
            <a:miter lim="800000"/>
            <a:headEnd/>
            <a:tailEnd/>
          </a:ln>
          <a:effectLst>
            <a:outerShdw blurRad="50800" dist="38100" dir="8100000" algn="tr" rotWithShape="0">
              <a:prstClr val="black">
                <a:alpha val="40000"/>
              </a:prstClr>
            </a:outerShdw>
          </a:effectLst>
        </p:spPr>
      </p:pic>
    </p:spTree>
    <p:extLst>
      <p:ext uri="{BB962C8B-B14F-4D97-AF65-F5344CB8AC3E}">
        <p14:creationId xmlns="" xmlns:p14="http://schemas.microsoft.com/office/powerpoint/2010/main" val="1095756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122010012"/>
          <p:cNvPicPr/>
          <p:nvPr/>
        </p:nvPicPr>
        <p:blipFill rotWithShape="1">
          <a:blip r:embed="rId2" cstate="print"/>
          <a:srcRect l="18011"/>
          <a:stretch/>
        </p:blipFill>
        <p:spPr bwMode="auto">
          <a:xfrm>
            <a:off x="8240490" y="1788384"/>
            <a:ext cx="3494314" cy="2816290"/>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8" name="TextBox 7"/>
          <p:cNvSpPr txBox="1"/>
          <p:nvPr/>
        </p:nvSpPr>
        <p:spPr>
          <a:xfrm>
            <a:off x="451304" y="4844163"/>
            <a:ext cx="3473450" cy="923330"/>
          </a:xfrm>
          <a:prstGeom prst="rect">
            <a:avLst/>
          </a:prstGeom>
          <a:noFill/>
        </p:spPr>
        <p:txBody>
          <a:bodyPr wrap="square" rtlCol="0">
            <a:spAutoFit/>
          </a:bodyPr>
          <a:lstStyle/>
          <a:p>
            <a:r>
              <a:rPr lang="es-ES" b="1" dirty="0" err="1"/>
              <a:t>Excavator</a:t>
            </a:r>
            <a:r>
              <a:rPr lang="es-ES" b="1" dirty="0"/>
              <a:t> (Heavy &amp; Light)</a:t>
            </a:r>
            <a:r>
              <a:rPr lang="bn-BD" b="1" dirty="0"/>
              <a:t>: </a:t>
            </a:r>
            <a:r>
              <a:rPr lang="bn-BD" dirty="0">
                <a:latin typeface="Nikosh" panose="02000000000000000000" pitchFamily="2" charset="0"/>
                <a:cs typeface="Nikosh" panose="02000000000000000000" pitchFamily="2" charset="0"/>
              </a:rPr>
              <a:t>দুর্ঘটনাস্থল থেকে  কংক্রীটসহ অন্যান্য ধ্বংসস্ত্তপ ব্যাপক আকারে স্থানান্তরের কাজে ব্যবহৃত হয়</a:t>
            </a:r>
            <a:r>
              <a:rPr lang="hi-IN" dirty="0">
                <a:latin typeface="Nikosh" panose="02000000000000000000" pitchFamily="2" charset="0"/>
                <a:cs typeface="Nikosh" panose="02000000000000000000" pitchFamily="2" charset="0"/>
              </a:rPr>
              <a:t>। </a:t>
            </a:r>
            <a:endParaRPr lang="en-US" dirty="0">
              <a:latin typeface="Nikosh" panose="02000000000000000000" pitchFamily="2" charset="0"/>
              <a:cs typeface="Nikosh" panose="02000000000000000000" pitchFamily="2" charset="0"/>
            </a:endParaRPr>
          </a:p>
        </p:txBody>
      </p:sp>
      <p:sp>
        <p:nvSpPr>
          <p:cNvPr id="9" name="TextBox 8"/>
          <p:cNvSpPr txBox="1"/>
          <p:nvPr/>
        </p:nvSpPr>
        <p:spPr>
          <a:xfrm>
            <a:off x="4368360" y="4688748"/>
            <a:ext cx="3545568" cy="923330"/>
          </a:xfrm>
          <a:prstGeom prst="rect">
            <a:avLst/>
          </a:prstGeom>
          <a:noFill/>
        </p:spPr>
        <p:txBody>
          <a:bodyPr wrap="square" rtlCol="0">
            <a:spAutoFit/>
          </a:bodyPr>
          <a:lstStyle/>
          <a:p>
            <a:r>
              <a:rPr lang="es-ES" b="1" dirty="0" err="1"/>
              <a:t>Dozzar</a:t>
            </a:r>
            <a:r>
              <a:rPr lang="bn-BD" b="1" dirty="0"/>
              <a:t>:</a:t>
            </a:r>
            <a:r>
              <a:rPr lang="bn-BD" dirty="0"/>
              <a:t> </a:t>
            </a:r>
            <a:r>
              <a:rPr lang="bn-BD" dirty="0">
                <a:latin typeface="Nikosh" panose="02000000000000000000" pitchFamily="2" charset="0"/>
                <a:cs typeface="Nikosh" panose="02000000000000000000" pitchFamily="2" charset="0"/>
              </a:rPr>
              <a:t>কংক্রীটসহ যে কোন ধ্বংসস্ত্তংপ সরানো এবং স্থাপনা ভেঙ্গে ফেলার কাজে ব্যবহৃত </a:t>
            </a:r>
            <a:r>
              <a:rPr lang="bn-BD" dirty="0" smtClean="0">
                <a:latin typeface="Nikosh" panose="02000000000000000000" pitchFamily="2" charset="0"/>
                <a:cs typeface="Nikosh" panose="02000000000000000000" pitchFamily="2" charset="0"/>
              </a:rPr>
              <a:t>হয়</a:t>
            </a:r>
            <a:endParaRPr lang="en-US" dirty="0">
              <a:latin typeface="Nikosh" panose="02000000000000000000" pitchFamily="2" charset="0"/>
              <a:cs typeface="Nikosh" panose="02000000000000000000" pitchFamily="2" charset="0"/>
            </a:endParaRPr>
          </a:p>
        </p:txBody>
      </p:sp>
      <p:sp>
        <p:nvSpPr>
          <p:cNvPr id="10" name="TextBox 9"/>
          <p:cNvSpPr txBox="1"/>
          <p:nvPr/>
        </p:nvSpPr>
        <p:spPr>
          <a:xfrm>
            <a:off x="8240490" y="4829494"/>
            <a:ext cx="3494314" cy="923330"/>
          </a:xfrm>
          <a:prstGeom prst="rect">
            <a:avLst/>
          </a:prstGeom>
          <a:noFill/>
        </p:spPr>
        <p:txBody>
          <a:bodyPr wrap="square" rtlCol="0">
            <a:spAutoFit/>
          </a:bodyPr>
          <a:lstStyle/>
          <a:p>
            <a:r>
              <a:rPr lang="en-US" b="1" dirty="0"/>
              <a:t>Fork Lift</a:t>
            </a:r>
            <a:r>
              <a:rPr lang="bn-BD" dirty="0" smtClean="0"/>
              <a:t>:</a:t>
            </a:r>
            <a:r>
              <a:rPr lang="en-US" dirty="0" smtClean="0"/>
              <a:t> </a:t>
            </a:r>
            <a:r>
              <a:rPr lang="bn-BD" dirty="0" smtClean="0">
                <a:latin typeface="Nikosh" panose="02000000000000000000" pitchFamily="2" charset="0"/>
                <a:cs typeface="Nikosh" panose="02000000000000000000" pitchFamily="2" charset="0"/>
              </a:rPr>
              <a:t>দুর্যোগকালীন </a:t>
            </a:r>
            <a:r>
              <a:rPr lang="bn-BD" dirty="0">
                <a:latin typeface="Nikosh" panose="02000000000000000000" pitchFamily="2" charset="0"/>
                <a:cs typeface="Nikosh" panose="02000000000000000000" pitchFamily="2" charset="0"/>
              </a:rPr>
              <a:t>যে কোন ভেঙ্গে পড়া স্থাপনা / কংক্রীট স্ল্যাব উত্তোলনসহ অন্যত্র স্থানান্তরের কাজে ব্যবহৃত হয়</a:t>
            </a:r>
            <a:endParaRPr lang="en-US" dirty="0">
              <a:latin typeface="Nikosh" panose="02000000000000000000" pitchFamily="2" charset="0"/>
              <a:cs typeface="Nikosh" panose="02000000000000000000" pitchFamily="2" charset="0"/>
            </a:endParaRPr>
          </a:p>
        </p:txBody>
      </p:sp>
      <p:pic>
        <p:nvPicPr>
          <p:cNvPr id="11" name="Picture 10" descr="wheel-dozer-"/>
          <p:cNvPicPr/>
          <p:nvPr/>
        </p:nvPicPr>
        <p:blipFill>
          <a:blip r:embed="rId3" cstate="print"/>
          <a:srcRect/>
          <a:stretch>
            <a:fillRect/>
          </a:stretch>
        </p:blipFill>
        <p:spPr bwMode="auto">
          <a:xfrm>
            <a:off x="4368360" y="1788384"/>
            <a:ext cx="3545568" cy="2816290"/>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2" name="Picture 11" descr="kom_excav"/>
          <p:cNvPicPr/>
          <p:nvPr/>
        </p:nvPicPr>
        <p:blipFill>
          <a:blip r:embed="rId4" cstate="print"/>
          <a:srcRect/>
          <a:stretch>
            <a:fillRect/>
          </a:stretch>
        </p:blipFill>
        <p:spPr bwMode="auto">
          <a:xfrm>
            <a:off x="451303" y="1788384"/>
            <a:ext cx="3473450" cy="2816290"/>
          </a:xfrm>
          <a:prstGeom prst="rect">
            <a:avLst/>
          </a:prstGeom>
          <a:noFill/>
          <a:ln w="9525">
            <a:noFill/>
            <a:miter lim="800000"/>
            <a:headEnd/>
            <a:tailEnd/>
          </a:ln>
          <a:effectLst>
            <a:outerShdw blurRad="50800" dist="38100" dir="8100000" algn="tr" rotWithShape="0">
              <a:prstClr val="black">
                <a:alpha val="40000"/>
              </a:prstClr>
            </a:outerShdw>
          </a:effectLst>
        </p:spPr>
      </p:pic>
    </p:spTree>
    <p:extLst>
      <p:ext uri="{BB962C8B-B14F-4D97-AF65-F5344CB8AC3E}">
        <p14:creationId xmlns="" xmlns:p14="http://schemas.microsoft.com/office/powerpoint/2010/main" val="649814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ihl-concrete_lg"/>
          <p:cNvPicPr/>
          <p:nvPr/>
        </p:nvPicPr>
        <p:blipFill>
          <a:blip r:embed="rId2" cstate="print"/>
          <a:srcRect/>
          <a:stretch>
            <a:fillRect/>
          </a:stretch>
        </p:blipFill>
        <p:spPr bwMode="auto">
          <a:xfrm>
            <a:off x="805443" y="3956205"/>
            <a:ext cx="2857500" cy="1771650"/>
          </a:xfrm>
          <a:prstGeom prst="rect">
            <a:avLst/>
          </a:prstGeom>
          <a:noFill/>
          <a:ln w="9525">
            <a:noFill/>
            <a:miter lim="800000"/>
            <a:headEnd/>
            <a:tailEnd/>
          </a:ln>
          <a:effectLst/>
        </p:spPr>
      </p:pic>
      <p:pic>
        <p:nvPicPr>
          <p:cNvPr id="5" name="Picture 4" descr="1220searchCam_WSC4986-2"/>
          <p:cNvPicPr/>
          <p:nvPr/>
        </p:nvPicPr>
        <p:blipFill>
          <a:blip r:embed="rId3" cstate="print"/>
          <a:srcRect/>
          <a:stretch>
            <a:fillRect/>
          </a:stretch>
        </p:blipFill>
        <p:spPr bwMode="auto">
          <a:xfrm>
            <a:off x="646339" y="1038831"/>
            <a:ext cx="3016604" cy="1824112"/>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6" name="Picture 5" descr="C20071354958831707_Husqvarna_3120xp_Chainsaw_42_Bar"/>
          <p:cNvPicPr/>
          <p:nvPr/>
        </p:nvPicPr>
        <p:blipFill>
          <a:blip r:embed="rId4" cstate="print"/>
          <a:srcRect/>
          <a:stretch>
            <a:fillRect/>
          </a:stretch>
        </p:blipFill>
        <p:spPr bwMode="auto">
          <a:xfrm>
            <a:off x="4616450" y="3956205"/>
            <a:ext cx="2959100" cy="1670050"/>
          </a:xfrm>
          <a:prstGeom prst="rect">
            <a:avLst/>
          </a:prstGeom>
          <a:noFill/>
          <a:ln w="9525">
            <a:noFill/>
            <a:miter lim="800000"/>
            <a:headEnd/>
            <a:tailEnd/>
          </a:ln>
          <a:effectLst/>
        </p:spPr>
      </p:pic>
      <p:pic>
        <p:nvPicPr>
          <p:cNvPr id="7" name="Picture 6" descr="Lockcutter"/>
          <p:cNvPicPr/>
          <p:nvPr/>
        </p:nvPicPr>
        <p:blipFill>
          <a:blip r:embed="rId5" cstate="print"/>
          <a:srcRect/>
          <a:stretch>
            <a:fillRect/>
          </a:stretch>
        </p:blipFill>
        <p:spPr bwMode="auto">
          <a:xfrm>
            <a:off x="4638680" y="1038831"/>
            <a:ext cx="2914650" cy="1638300"/>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8" name="Picture 7" descr="bag"/>
          <p:cNvPicPr/>
          <p:nvPr/>
        </p:nvPicPr>
        <p:blipFill>
          <a:blip r:embed="rId6" cstate="print"/>
          <a:srcRect/>
          <a:stretch>
            <a:fillRect/>
          </a:stretch>
        </p:blipFill>
        <p:spPr bwMode="auto">
          <a:xfrm>
            <a:off x="8349343" y="1038831"/>
            <a:ext cx="3135086" cy="1638300"/>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9" name="Picture 8" descr="B1GCTJ"/>
          <p:cNvPicPr/>
          <p:nvPr/>
        </p:nvPicPr>
        <p:blipFill>
          <a:blip r:embed="rId7" cstate="print"/>
          <a:srcRect/>
          <a:stretch>
            <a:fillRect/>
          </a:stretch>
        </p:blipFill>
        <p:spPr bwMode="auto">
          <a:xfrm>
            <a:off x="8262257" y="3592286"/>
            <a:ext cx="3222172" cy="2033969"/>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10" name="TextBox 9"/>
          <p:cNvSpPr txBox="1"/>
          <p:nvPr/>
        </p:nvSpPr>
        <p:spPr>
          <a:xfrm>
            <a:off x="8262257" y="5606453"/>
            <a:ext cx="3222172" cy="923330"/>
          </a:xfrm>
          <a:prstGeom prst="rect">
            <a:avLst/>
          </a:prstGeom>
          <a:noFill/>
        </p:spPr>
        <p:txBody>
          <a:bodyPr wrap="square" rtlCol="0">
            <a:spAutoFit/>
          </a:bodyPr>
          <a:lstStyle/>
          <a:p>
            <a:r>
              <a:rPr lang="es-ES" b="1" dirty="0" err="1"/>
              <a:t>Spreader</a:t>
            </a:r>
            <a:r>
              <a:rPr lang="bn-BD" b="1" dirty="0" smtClean="0"/>
              <a:t>:</a:t>
            </a:r>
            <a:r>
              <a:rPr lang="en-US" dirty="0"/>
              <a:t> </a:t>
            </a:r>
            <a:r>
              <a:rPr lang="bn-BD" dirty="0" smtClean="0">
                <a:latin typeface="Nikosh" panose="02000000000000000000" pitchFamily="2" charset="0"/>
                <a:cs typeface="Nikosh" panose="02000000000000000000" pitchFamily="2" charset="0"/>
              </a:rPr>
              <a:t>গাড়ি </a:t>
            </a:r>
            <a:r>
              <a:rPr lang="bn-BD" dirty="0">
                <a:latin typeface="Nikosh" panose="02000000000000000000" pitchFamily="2" charset="0"/>
                <a:cs typeface="Nikosh" panose="02000000000000000000" pitchFamily="2" charset="0"/>
              </a:rPr>
              <a:t>বা রেল দুর্ঘটনায় ধাতব প্লেট /কংক্রীট স্ল্যাবের মধ্যে আটকে পড়া ব্যক্তিকে উদ্ধারের জন্য ব্যবহৃত হয়</a:t>
            </a:r>
            <a:endParaRPr lang="en-US" dirty="0">
              <a:latin typeface="Nikosh" panose="02000000000000000000" pitchFamily="2" charset="0"/>
              <a:cs typeface="Nikosh" panose="02000000000000000000" pitchFamily="2" charset="0"/>
            </a:endParaRPr>
          </a:p>
        </p:txBody>
      </p:sp>
      <p:sp>
        <p:nvSpPr>
          <p:cNvPr id="11" name="TextBox 10"/>
          <p:cNvSpPr txBox="1"/>
          <p:nvPr/>
        </p:nvSpPr>
        <p:spPr>
          <a:xfrm>
            <a:off x="8349343" y="2654320"/>
            <a:ext cx="3135086" cy="923330"/>
          </a:xfrm>
          <a:prstGeom prst="rect">
            <a:avLst/>
          </a:prstGeom>
          <a:noFill/>
        </p:spPr>
        <p:txBody>
          <a:bodyPr wrap="square" rtlCol="0">
            <a:spAutoFit/>
          </a:bodyPr>
          <a:lstStyle/>
          <a:p>
            <a:r>
              <a:rPr lang="es-ES" b="1" dirty="0"/>
              <a:t>High </a:t>
            </a:r>
            <a:r>
              <a:rPr lang="es-ES" b="1" dirty="0" err="1"/>
              <a:t>Pressure</a:t>
            </a:r>
            <a:r>
              <a:rPr lang="es-ES" b="1" dirty="0"/>
              <a:t> Air </a:t>
            </a:r>
            <a:r>
              <a:rPr lang="es-ES" b="1" dirty="0" smtClean="0"/>
              <a:t>Bag</a:t>
            </a:r>
            <a:r>
              <a:rPr lang="bn-BD" b="1" dirty="0" smtClean="0"/>
              <a:t>:</a:t>
            </a:r>
            <a:r>
              <a:rPr lang="en-US" dirty="0" smtClean="0"/>
              <a:t> </a:t>
            </a:r>
            <a:r>
              <a:rPr lang="bn-BD" dirty="0">
                <a:latin typeface="Nikosh" panose="02000000000000000000" pitchFamily="2" charset="0"/>
                <a:cs typeface="Nikosh" panose="02000000000000000000" pitchFamily="2" charset="0"/>
              </a:rPr>
              <a:t>স্ল্যাবের উচ্চতা বাড়িয়ে চাপা পড়া ব্যক্তির উদ্ধারের জন্য ব্যবহৃত হয়</a:t>
            </a:r>
            <a:endParaRPr lang="en-US" dirty="0">
              <a:latin typeface="Nikosh" panose="02000000000000000000" pitchFamily="2" charset="0"/>
              <a:cs typeface="Nikosh" panose="02000000000000000000" pitchFamily="2" charset="0"/>
            </a:endParaRPr>
          </a:p>
        </p:txBody>
      </p:sp>
      <p:sp>
        <p:nvSpPr>
          <p:cNvPr id="12" name="TextBox 11"/>
          <p:cNvSpPr txBox="1"/>
          <p:nvPr/>
        </p:nvSpPr>
        <p:spPr>
          <a:xfrm>
            <a:off x="4638680" y="2716960"/>
            <a:ext cx="3037115" cy="923330"/>
          </a:xfrm>
          <a:prstGeom prst="rect">
            <a:avLst/>
          </a:prstGeom>
          <a:noFill/>
        </p:spPr>
        <p:txBody>
          <a:bodyPr wrap="square" rtlCol="0">
            <a:spAutoFit/>
          </a:bodyPr>
          <a:lstStyle/>
          <a:p>
            <a:r>
              <a:rPr lang="pt-BR" b="1" dirty="0"/>
              <a:t>Lock Cutter (Bolt Cutter)</a:t>
            </a:r>
            <a:r>
              <a:rPr lang="bn-BD" dirty="0" smtClean="0"/>
              <a:t>:</a:t>
            </a:r>
            <a:r>
              <a:rPr lang="en-US" dirty="0" smtClean="0"/>
              <a:t> </a:t>
            </a:r>
            <a:r>
              <a:rPr lang="bn-BD" dirty="0" smtClean="0">
                <a:latin typeface="Nikosh" panose="02000000000000000000" pitchFamily="2" charset="0"/>
                <a:cs typeface="Nikosh" panose="02000000000000000000" pitchFamily="2" charset="0"/>
              </a:rPr>
              <a:t>বেশি </a:t>
            </a:r>
            <a:r>
              <a:rPr lang="bn-BD" dirty="0">
                <a:latin typeface="Nikosh" panose="02000000000000000000" pitchFamily="2" charset="0"/>
                <a:cs typeface="Nikosh" panose="02000000000000000000" pitchFamily="2" charset="0"/>
              </a:rPr>
              <a:t>পুরুত্বের রড বা ধাতব পাত কেটে উদ্ধার কাজে ব্যবহার করা হয়</a:t>
            </a:r>
            <a:endParaRPr lang="en-US" dirty="0">
              <a:latin typeface="Nikosh" panose="02000000000000000000" pitchFamily="2" charset="0"/>
              <a:cs typeface="Nikosh" panose="02000000000000000000" pitchFamily="2" charset="0"/>
            </a:endParaRPr>
          </a:p>
        </p:txBody>
      </p:sp>
      <p:sp>
        <p:nvSpPr>
          <p:cNvPr id="13" name="TextBox 12"/>
          <p:cNvSpPr txBox="1"/>
          <p:nvPr/>
        </p:nvSpPr>
        <p:spPr>
          <a:xfrm>
            <a:off x="646340" y="2819387"/>
            <a:ext cx="3490232" cy="923330"/>
          </a:xfrm>
          <a:prstGeom prst="rect">
            <a:avLst/>
          </a:prstGeom>
          <a:noFill/>
        </p:spPr>
        <p:txBody>
          <a:bodyPr wrap="square" rtlCol="0">
            <a:spAutoFit/>
          </a:bodyPr>
          <a:lstStyle/>
          <a:p>
            <a:r>
              <a:rPr lang="pt-BR" b="1" dirty="0"/>
              <a:t>Personnel Locator System (Search Camera)</a:t>
            </a:r>
            <a:r>
              <a:rPr lang="bn-BD" dirty="0"/>
              <a:t>: </a:t>
            </a:r>
            <a:r>
              <a:rPr lang="bn-BD" dirty="0">
                <a:latin typeface="Nikosh" panose="02000000000000000000" pitchFamily="2" charset="0"/>
                <a:cs typeface="Nikosh" panose="02000000000000000000" pitchFamily="2" charset="0"/>
              </a:rPr>
              <a:t>ধ্বংসস্ত্তপের মধ্যে আটকে পড়া ব্যক্তিকে </a:t>
            </a:r>
            <a:r>
              <a:rPr lang="bn-BD" dirty="0" smtClean="0">
                <a:latin typeface="Nikosh" panose="02000000000000000000" pitchFamily="2" charset="0"/>
                <a:cs typeface="Nikosh" panose="02000000000000000000" pitchFamily="2" charset="0"/>
              </a:rPr>
              <a:t>সনাক্তকরণ</a:t>
            </a:r>
            <a:r>
              <a:rPr lang="bn-IN" dirty="0" smtClean="0">
                <a:latin typeface="Nikosh" panose="02000000000000000000" pitchFamily="2" charset="0"/>
                <a:cs typeface="Nikosh" panose="02000000000000000000" pitchFamily="2" charset="0"/>
              </a:rPr>
              <a:t>ে সক্ষম</a:t>
            </a:r>
            <a:endParaRPr lang="en-US" dirty="0">
              <a:latin typeface="Nikosh" panose="02000000000000000000" pitchFamily="2" charset="0"/>
              <a:cs typeface="Nikosh" panose="02000000000000000000" pitchFamily="2" charset="0"/>
            </a:endParaRPr>
          </a:p>
        </p:txBody>
      </p:sp>
      <p:sp>
        <p:nvSpPr>
          <p:cNvPr id="14" name="TextBox 13"/>
          <p:cNvSpPr txBox="1"/>
          <p:nvPr/>
        </p:nvSpPr>
        <p:spPr>
          <a:xfrm>
            <a:off x="816329" y="5475504"/>
            <a:ext cx="2857500" cy="923330"/>
          </a:xfrm>
          <a:prstGeom prst="rect">
            <a:avLst/>
          </a:prstGeom>
          <a:noFill/>
        </p:spPr>
        <p:txBody>
          <a:bodyPr wrap="square" rtlCol="0">
            <a:spAutoFit/>
          </a:bodyPr>
          <a:lstStyle/>
          <a:p>
            <a:r>
              <a:rPr lang="es-ES" b="1" dirty="0"/>
              <a:t>Concrete </a:t>
            </a:r>
            <a:r>
              <a:rPr lang="es-ES" b="1" dirty="0" err="1"/>
              <a:t>Cutter</a:t>
            </a:r>
            <a:r>
              <a:rPr lang="bn-BD" b="1" dirty="0"/>
              <a:t>: </a:t>
            </a:r>
            <a:r>
              <a:rPr lang="bn-BD" dirty="0">
                <a:latin typeface="Nikosh" panose="02000000000000000000" pitchFamily="2" charset="0"/>
                <a:cs typeface="Nikosh" panose="02000000000000000000" pitchFamily="2" charset="0"/>
              </a:rPr>
              <a:t>উদ্ধারের সময়ে দেয়াল কেটে ধ্বংসস্ত্তপের মধ্যে প্রবেশের কাজে ব্যবহার করা হয়</a:t>
            </a:r>
            <a:endParaRPr lang="en-US" dirty="0">
              <a:latin typeface="Nikosh" panose="02000000000000000000" pitchFamily="2" charset="0"/>
              <a:cs typeface="Nikosh" panose="02000000000000000000" pitchFamily="2" charset="0"/>
            </a:endParaRPr>
          </a:p>
        </p:txBody>
      </p:sp>
      <p:sp>
        <p:nvSpPr>
          <p:cNvPr id="15" name="TextBox 14"/>
          <p:cNvSpPr txBox="1"/>
          <p:nvPr/>
        </p:nvSpPr>
        <p:spPr>
          <a:xfrm>
            <a:off x="4973865" y="5266190"/>
            <a:ext cx="2601685" cy="923330"/>
          </a:xfrm>
          <a:prstGeom prst="rect">
            <a:avLst/>
          </a:prstGeom>
          <a:noFill/>
        </p:spPr>
        <p:txBody>
          <a:bodyPr wrap="square" rtlCol="0">
            <a:spAutoFit/>
          </a:bodyPr>
          <a:lstStyle/>
          <a:p>
            <a:r>
              <a:rPr lang="es-ES" b="1" dirty="0" err="1"/>
              <a:t>Power</a:t>
            </a:r>
            <a:r>
              <a:rPr lang="es-ES" b="1" dirty="0"/>
              <a:t> </a:t>
            </a:r>
            <a:r>
              <a:rPr lang="es-ES" b="1" dirty="0" err="1"/>
              <a:t>Chain</a:t>
            </a:r>
            <a:r>
              <a:rPr lang="es-ES" b="1" dirty="0"/>
              <a:t> </a:t>
            </a:r>
            <a:r>
              <a:rPr lang="es-ES" b="1" dirty="0" err="1"/>
              <a:t>Saw</a:t>
            </a:r>
            <a:r>
              <a:rPr lang="bn-BD" b="1" dirty="0" smtClean="0"/>
              <a:t>:</a:t>
            </a:r>
            <a:r>
              <a:rPr lang="en-US" dirty="0"/>
              <a:t> </a:t>
            </a:r>
            <a:r>
              <a:rPr lang="bn-BD" dirty="0" smtClean="0">
                <a:latin typeface="Nikosh" panose="02000000000000000000" pitchFamily="2" charset="0"/>
                <a:cs typeface="Nikosh" panose="02000000000000000000" pitchFamily="2" charset="0"/>
              </a:rPr>
              <a:t>বেশি </a:t>
            </a:r>
            <a:r>
              <a:rPr lang="bn-BD" dirty="0">
                <a:latin typeface="Nikosh" panose="02000000000000000000" pitchFamily="2" charset="0"/>
                <a:cs typeface="Nikosh" panose="02000000000000000000" pitchFamily="2" charset="0"/>
              </a:rPr>
              <a:t>পুরুত্বের কাঠ দ্রুত  কাটার জন্য কাজে ব্যবহার করা হয়</a:t>
            </a:r>
            <a:endParaRPr lang="en-US"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3921070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730894"/>
            <a:ext cx="6997505" cy="535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r>
              <a:rPr lang="bn-IN" sz="3600" dirty="0" smtClean="0">
                <a:latin typeface="Nikosh" pitchFamily="2" charset="0"/>
                <a:cs typeface="Nikosh" pitchFamily="2" charset="0"/>
              </a:rPr>
              <a:t>রানা প্লাজা দ</a:t>
            </a:r>
            <a:r>
              <a:rPr lang="en-US" sz="3600" dirty="0" smtClean="0">
                <a:latin typeface="Nikosh" pitchFamily="2" charset="0"/>
                <a:cs typeface="Nikosh" pitchFamily="2" charset="0"/>
              </a:rPr>
              <a:t>ু</a:t>
            </a:r>
            <a:r>
              <a:rPr lang="bn-IN" sz="3600" dirty="0" smtClean="0">
                <a:latin typeface="Nikosh" pitchFamily="2" charset="0"/>
                <a:cs typeface="Nikosh" pitchFamily="2" charset="0"/>
              </a:rPr>
              <a:t>র্ঘটনা উদ্ধার অভিযানে গৃহীত ব্যবস্থা </a:t>
            </a:r>
            <a:endParaRPr lang="en-SG" sz="3600" dirty="0">
              <a:latin typeface="Nikosh" pitchFamily="2" charset="0"/>
              <a:cs typeface="Nikosh" pitchFamily="2"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17398"/>
          <a:stretch/>
        </p:blipFill>
        <p:spPr bwMode="auto">
          <a:xfrm>
            <a:off x="7835705" y="3505423"/>
            <a:ext cx="3660980" cy="2747894"/>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590842" y="1716266"/>
            <a:ext cx="4529797" cy="4154984"/>
          </a:xfrm>
          <a:prstGeom prst="rect">
            <a:avLst/>
          </a:prstGeom>
          <a:noFill/>
        </p:spPr>
        <p:txBody>
          <a:bodyPr wrap="square" rtlCol="0">
            <a:spAutoFit/>
          </a:bodyPr>
          <a:lstStyle/>
          <a:p>
            <a:pPr marL="342900" indent="-342900">
              <a:buFont typeface="Wingdings" pitchFamily="2" charset="2"/>
              <a:buChar char="§"/>
            </a:pPr>
            <a:r>
              <a:rPr lang="bn-IN" sz="2400" dirty="0" smtClean="0">
                <a:latin typeface="Nikosh" pitchFamily="2" charset="0"/>
                <a:cs typeface="Nikosh" pitchFamily="2" charset="0"/>
              </a:rPr>
              <a:t>জরুরী উদ্ধার অভিযান পরিচালনার জন্য ফায়ার সার্ভিস ও সিভিল ডিফেন্স ও</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সেনাবাহিনী</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নিয়োগ  </a:t>
            </a:r>
          </a:p>
          <a:p>
            <a:pPr marL="342900" indent="-342900">
              <a:buFont typeface="Wingdings" pitchFamily="2" charset="2"/>
              <a:buChar char="§"/>
            </a:pPr>
            <a:r>
              <a:rPr lang="bn-IN" sz="2400" dirty="0" smtClean="0">
                <a:latin typeface="Nikosh" pitchFamily="2" charset="0"/>
                <a:cs typeface="Nikosh" pitchFamily="2" charset="0"/>
              </a:rPr>
              <a:t>উদ্ধার অভিযানে এ মন্ত্রণালেয়র আওতাভুক্ত ২০০০ প্রশিক্ষিত </a:t>
            </a:r>
            <a:r>
              <a:rPr lang="bn-IN" sz="2400" dirty="0" smtClean="0">
                <a:solidFill>
                  <a:srgbClr val="FF6600"/>
                </a:solidFill>
                <a:latin typeface="Nikosh" pitchFamily="2" charset="0"/>
                <a:cs typeface="Nikosh" pitchFamily="2" charset="0"/>
              </a:rPr>
              <a:t>নগর স্বেচ্ছাসেবক </a:t>
            </a:r>
            <a:r>
              <a:rPr lang="bn-IN" sz="2400" dirty="0" smtClean="0">
                <a:latin typeface="Nikosh" pitchFamily="2" charset="0"/>
                <a:cs typeface="Nikosh" pitchFamily="2" charset="0"/>
              </a:rPr>
              <a:t>নিয়োগ</a:t>
            </a:r>
          </a:p>
          <a:p>
            <a:pPr marL="342900" indent="-342900">
              <a:buFont typeface="Wingdings" pitchFamily="2" charset="2"/>
              <a:buChar char="§"/>
            </a:pPr>
            <a:r>
              <a:rPr lang="bn-IN" sz="2400" dirty="0" smtClean="0">
                <a:latin typeface="Nikosh" pitchFamily="2" charset="0"/>
                <a:cs typeface="Nikosh" pitchFamily="2" charset="0"/>
              </a:rPr>
              <a:t>উদ্ধার অভিযানে ব্যবহৃত যাবতীয় ভারি ও হালকা যণ্ত্রপাতি সরবরাহ</a:t>
            </a:r>
          </a:p>
          <a:p>
            <a:pPr marL="342900" indent="-342900">
              <a:buFont typeface="Wingdings" pitchFamily="2" charset="2"/>
              <a:buChar char="§"/>
            </a:pPr>
            <a:r>
              <a:rPr lang="bn-IN" sz="2400" dirty="0" smtClean="0">
                <a:latin typeface="Nikosh" pitchFamily="2" charset="0"/>
                <a:cs typeface="Nikosh" pitchFamily="2" charset="0"/>
              </a:rPr>
              <a:t>উদ্ধার অভিযানের যাবতীয় ব্যয়ভার বহণ</a:t>
            </a:r>
          </a:p>
          <a:p>
            <a:pPr marL="342900" indent="-342900">
              <a:buFont typeface="Wingdings" pitchFamily="2" charset="2"/>
              <a:buChar char="§"/>
            </a:pPr>
            <a:r>
              <a:rPr lang="bn-IN" sz="2400" dirty="0" smtClean="0">
                <a:latin typeface="Nikosh" pitchFamily="2" charset="0"/>
                <a:cs typeface="Nikosh" pitchFamily="2" charset="0"/>
              </a:rPr>
              <a:t>দূর্ঘটনায় নিহত ও আহতদের  দাফন ও চিকিৎসা বাবদ নগদ অর্থ সহায়তা প্রদান</a:t>
            </a:r>
          </a:p>
          <a:p>
            <a:endParaRPr lang="en-SG" sz="2400" dirty="0"/>
          </a:p>
        </p:txBody>
      </p:sp>
      <p:pic>
        <p:nvPicPr>
          <p:cNvPr id="3" name="Picture 2"/>
          <p:cNvPicPr>
            <a:picLocks noChangeAspect="1"/>
          </p:cNvPicPr>
          <p:nvPr/>
        </p:nvPicPr>
        <p:blipFill rotWithShape="1">
          <a:blip r:embed="rId3" cstate="print">
            <a:extLst>
              <a:ext uri="{28A0092B-C50C-407E-A947-70E740481C1C}">
                <a14:useLocalDpi xmlns="" xmlns:a14="http://schemas.microsoft.com/office/drawing/2010/main" val="0"/>
              </a:ext>
            </a:extLst>
          </a:blip>
          <a:srcRect b="15043"/>
          <a:stretch/>
        </p:blipFill>
        <p:spPr>
          <a:xfrm>
            <a:off x="5598310" y="1447209"/>
            <a:ext cx="4166930" cy="2792744"/>
          </a:xfrm>
          <a:prstGeom prst="rect">
            <a:avLst/>
          </a:prstGeom>
        </p:spPr>
      </p:pic>
    </p:spTree>
    <p:extLst>
      <p:ext uri="{BB962C8B-B14F-4D97-AF65-F5344CB8AC3E}">
        <p14:creationId xmlns="" xmlns:p14="http://schemas.microsoft.com/office/powerpoint/2010/main" val="1019735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3183" y="1078173"/>
            <a:ext cx="5133377" cy="66622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bn-BD" sz="3600" dirty="0" smtClean="0">
                <a:latin typeface="Nikosh" panose="02000000000000000000" pitchFamily="2" charset="0"/>
                <a:cs typeface="Nikosh" panose="02000000000000000000" pitchFamily="2" charset="0"/>
              </a:rPr>
              <a:t>সামাজিক নিরাপত্তা বেষ্টনী কর্মসূচি</a:t>
            </a:r>
            <a:endParaRPr lang="bn-BD" sz="3600" dirty="0">
              <a:latin typeface="Nikosh" panose="02000000000000000000" pitchFamily="2" charset="0"/>
              <a:cs typeface="Nikosh" panose="02000000000000000000" pitchFamily="2" charset="0"/>
            </a:endParaRPr>
          </a:p>
        </p:txBody>
      </p:sp>
      <p:sp>
        <p:nvSpPr>
          <p:cNvPr id="3" name="Subtitle 2"/>
          <p:cNvSpPr>
            <a:spLocks noGrp="1"/>
          </p:cNvSpPr>
          <p:nvPr>
            <p:ph type="subTitle" idx="1"/>
          </p:nvPr>
        </p:nvSpPr>
        <p:spPr>
          <a:xfrm>
            <a:off x="1633183" y="2100785"/>
            <a:ext cx="9144000" cy="3931526"/>
          </a:xfrm>
        </p:spPr>
        <p:txBody>
          <a:bodyPr>
            <a:normAutofit lnSpcReduction="10000"/>
          </a:bodyPr>
          <a:lstStyle/>
          <a:p>
            <a:pPr marL="342900" indent="-342900" algn="l">
              <a:buFont typeface="Arial" panose="020B0604020202020204" pitchFamily="34" charset="0"/>
              <a:buChar char="•"/>
            </a:pPr>
            <a:r>
              <a:rPr lang="bn-BD" dirty="0" smtClean="0">
                <a:latin typeface="Nikosh" panose="02000000000000000000" pitchFamily="2" charset="0"/>
                <a:cs typeface="Nikosh" panose="02000000000000000000" pitchFamily="2" charset="0"/>
              </a:rPr>
              <a:t>অতিদরিদ্রদের জন্য কর্মসংস্থান কর্মসূচি</a:t>
            </a:r>
          </a:p>
          <a:p>
            <a:pPr marL="342900" indent="-342900" algn="l">
              <a:buFont typeface="Arial" panose="020B0604020202020204" pitchFamily="34" charset="0"/>
              <a:buChar char="•"/>
            </a:pPr>
            <a:r>
              <a:rPr lang="bn-BD" dirty="0" smtClean="0">
                <a:latin typeface="Nikosh" panose="02000000000000000000" pitchFamily="2" charset="0"/>
                <a:cs typeface="Nikosh" panose="02000000000000000000" pitchFamily="2" charset="0"/>
              </a:rPr>
              <a:t>ভিজিএফ কর্মসূচি</a:t>
            </a:r>
          </a:p>
          <a:p>
            <a:pPr marL="342900" indent="-342900" algn="l">
              <a:buFont typeface="Arial" panose="020B0604020202020204" pitchFamily="34" charset="0"/>
              <a:buChar char="•"/>
            </a:pPr>
            <a:r>
              <a:rPr lang="bn-BD" dirty="0" smtClean="0">
                <a:latin typeface="Nikosh" panose="02000000000000000000" pitchFamily="2" charset="0"/>
                <a:cs typeface="Nikosh" panose="02000000000000000000" pitchFamily="2" charset="0"/>
              </a:rPr>
              <a:t>জি আর খাদ্যশস্য (চাল)</a:t>
            </a:r>
          </a:p>
          <a:p>
            <a:pPr marL="342900" indent="-342900" algn="l">
              <a:buFont typeface="Arial" panose="020B0604020202020204" pitchFamily="34" charset="0"/>
              <a:buChar char="•"/>
            </a:pPr>
            <a:r>
              <a:rPr lang="bn-BD" dirty="0" smtClean="0">
                <a:latin typeface="Nikosh" panose="02000000000000000000" pitchFamily="2" charset="0"/>
                <a:cs typeface="Nikosh" panose="02000000000000000000" pitchFamily="2" charset="0"/>
              </a:rPr>
              <a:t>জি আর নগদ (অন্যান্য মঞ্জুরী)</a:t>
            </a:r>
          </a:p>
          <a:p>
            <a:pPr marL="342900" indent="-342900" algn="l">
              <a:buFont typeface="Arial" panose="020B0604020202020204" pitchFamily="34" charset="0"/>
              <a:buChar char="•"/>
            </a:pPr>
            <a:r>
              <a:rPr lang="bn-BD" dirty="0" smtClean="0">
                <a:latin typeface="Nikosh" panose="02000000000000000000" pitchFamily="2" charset="0"/>
                <a:cs typeface="Nikosh" panose="02000000000000000000" pitchFamily="2" charset="0"/>
              </a:rPr>
              <a:t>ঢেউটিন </a:t>
            </a:r>
          </a:p>
          <a:p>
            <a:pPr marL="342900" indent="-342900" algn="l">
              <a:buFont typeface="Arial" panose="020B0604020202020204" pitchFamily="34" charset="0"/>
              <a:buChar char="•"/>
            </a:pPr>
            <a:r>
              <a:rPr lang="bn-BD" dirty="0" smtClean="0">
                <a:latin typeface="Nikosh" panose="02000000000000000000" pitchFamily="2" charset="0"/>
                <a:cs typeface="Nikosh" panose="02000000000000000000" pitchFamily="2" charset="0"/>
              </a:rPr>
              <a:t>গৃহনির্মাণ মঞ্জুরী</a:t>
            </a:r>
          </a:p>
          <a:p>
            <a:pPr marL="342900" indent="-342900" algn="l">
              <a:buFont typeface="Arial" panose="020B0604020202020204" pitchFamily="34" charset="0"/>
              <a:buChar char="•"/>
            </a:pPr>
            <a:r>
              <a:rPr lang="bn-BD" dirty="0" smtClean="0">
                <a:latin typeface="Nikosh" panose="02000000000000000000" pitchFamily="2" charset="0"/>
                <a:cs typeface="Nikosh" panose="02000000000000000000" pitchFamily="2" charset="0"/>
              </a:rPr>
              <a:t>কম্বল ও শীতবস্ত্র</a:t>
            </a:r>
          </a:p>
          <a:p>
            <a:pPr marL="342900" indent="-342900" algn="l">
              <a:buFont typeface="Arial" panose="020B0604020202020204" pitchFamily="34" charset="0"/>
              <a:buChar char="•"/>
            </a:pPr>
            <a:r>
              <a:rPr lang="bn-BD" dirty="0" smtClean="0">
                <a:latin typeface="Nikosh" panose="02000000000000000000" pitchFamily="2" charset="0"/>
                <a:cs typeface="Nikosh" panose="02000000000000000000" pitchFamily="2" charset="0"/>
              </a:rPr>
              <a:t>গ্রামীণ অবকাঠামো রক্ষণাবেক্ষণ কর্মসূচি (টি আর)</a:t>
            </a:r>
          </a:p>
          <a:p>
            <a:pPr marL="342900" indent="-342900" algn="l">
              <a:buFont typeface="Arial" panose="020B0604020202020204" pitchFamily="34" charset="0"/>
              <a:buChar char="•"/>
            </a:pPr>
            <a:r>
              <a:rPr lang="bn-BD" dirty="0" smtClean="0">
                <a:latin typeface="Nikosh" panose="02000000000000000000" pitchFamily="2" charset="0"/>
                <a:cs typeface="Nikosh" panose="02000000000000000000" pitchFamily="2" charset="0"/>
              </a:rPr>
              <a:t>কাজের বিনিময়ে খাদ্য কর্মসূচি (কাবিখা)</a:t>
            </a:r>
          </a:p>
          <a:p>
            <a:pPr marL="342900" indent="-342900" algn="l">
              <a:buFont typeface="Arial" panose="020B0604020202020204" pitchFamily="34" charset="0"/>
              <a:buChar char="•"/>
            </a:pPr>
            <a:endParaRPr lang="bn-BD" dirty="0" smtClean="0"/>
          </a:p>
          <a:p>
            <a:pPr algn="l"/>
            <a:endParaRPr lang="bn-BD" dirty="0" smtClean="0"/>
          </a:p>
          <a:p>
            <a:pPr algn="l"/>
            <a:endParaRPr lang="bn-BD" dirty="0"/>
          </a:p>
          <a:p>
            <a:endParaRPr lang="bn-BD" dirty="0"/>
          </a:p>
        </p:txBody>
      </p:sp>
      <p:pic>
        <p:nvPicPr>
          <p:cNvPr id="2050" name="Picture 2" descr="http://annmariacoughlan.files.wordpress.com/2012/05/cold-weather2.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90" t="642" r="1067" b="695"/>
          <a:stretch/>
        </p:blipFill>
        <p:spPr bwMode="auto">
          <a:xfrm>
            <a:off x="7710985" y="1105469"/>
            <a:ext cx="3630305" cy="5390865"/>
          </a:xfrm>
          <a:prstGeom prst="rect">
            <a:avLst/>
          </a:prstGeom>
          <a:noFill/>
          <a:ln>
            <a:noFill/>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81164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6097" y="778346"/>
            <a:ext cx="11410159" cy="535621"/>
          </a:xfrm>
          <a:prstGeom prst="rect">
            <a:avLst/>
          </a:prstGeom>
        </p:spPr>
        <p:style>
          <a:lnRef idx="1">
            <a:schemeClr val="accent3"/>
          </a:lnRef>
          <a:fillRef idx="3">
            <a:schemeClr val="accent3"/>
          </a:fillRef>
          <a:effectRef idx="2">
            <a:schemeClr val="accent3"/>
          </a:effectRef>
          <a:fontRef idx="minor">
            <a:schemeClr val="lt1"/>
          </a:fontRef>
        </p:style>
        <p:txBody>
          <a:bodyPr/>
          <a:lstStyle/>
          <a:p>
            <a:pPr algn="ctr"/>
            <a:r>
              <a:rPr lang="bn-BD" sz="3400" dirty="0">
                <a:latin typeface="Nikosh" panose="02000000000000000000" pitchFamily="2" charset="0"/>
                <a:cs typeface="Nikosh" panose="02000000000000000000" pitchFamily="2" charset="0"/>
              </a:rPr>
              <a:t>সামাজিক নিরাপত্তা বেষ্টনী </a:t>
            </a:r>
            <a:r>
              <a:rPr lang="bn-BD" sz="3400" dirty="0" smtClean="0">
                <a:latin typeface="Nikosh" panose="02000000000000000000" pitchFamily="2" charset="0"/>
                <a:cs typeface="Nikosh" panose="02000000000000000000" pitchFamily="2" charset="0"/>
              </a:rPr>
              <a:t>কর্মসূচির গত ৫ বছরের </a:t>
            </a:r>
            <a:r>
              <a:rPr lang="bn-BD" sz="3400" dirty="0">
                <a:latin typeface="Nikosh" panose="02000000000000000000" pitchFamily="2" charset="0"/>
                <a:cs typeface="Nikosh" panose="02000000000000000000" pitchFamily="2" charset="0"/>
              </a:rPr>
              <a:t>(</a:t>
            </a:r>
            <a:r>
              <a:rPr lang="bn-BD" sz="3400" dirty="0" smtClean="0">
                <a:latin typeface="Nikosh" panose="02000000000000000000" pitchFamily="2" charset="0"/>
                <a:cs typeface="Nikosh" panose="02000000000000000000" pitchFamily="2" charset="0"/>
              </a:rPr>
              <a:t>২০০৯-১০ হতে ২০১৩-১৪) সাফল্য</a:t>
            </a:r>
            <a:endParaRPr lang="bn-BD" sz="3400" dirty="0">
              <a:latin typeface="Nikosh" panose="02000000000000000000" pitchFamily="2" charset="0"/>
              <a:cs typeface="Nikosh" panose="02000000000000000000" pitchFamily="2" charset="0"/>
            </a:endParaRP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1783681663"/>
              </p:ext>
            </p:extLst>
          </p:nvPr>
        </p:nvGraphicFramePr>
        <p:xfrm>
          <a:off x="448235" y="1310770"/>
          <a:ext cx="11421036" cy="5029200"/>
        </p:xfrm>
        <a:graphic>
          <a:graphicData uri="http://schemas.openxmlformats.org/drawingml/2006/table">
            <a:tbl>
              <a:tblPr firstRow="1" bandRow="1">
                <a:tableStyleId>{5C22544A-7EE6-4342-B048-85BDC9FD1C3A}</a:tableStyleId>
              </a:tblPr>
              <a:tblGrid>
                <a:gridCol w="4997222"/>
                <a:gridCol w="3125191"/>
                <a:gridCol w="3298623"/>
              </a:tblGrid>
              <a:tr h="370840">
                <a:tc>
                  <a:txBody>
                    <a:bodyPr/>
                    <a:lstStyle/>
                    <a:p>
                      <a:pPr algn="ctr"/>
                      <a:r>
                        <a:rPr lang="bn-BD" sz="2200" baseline="0" dirty="0" smtClean="0">
                          <a:latin typeface="Nikosh" panose="02000000000000000000" pitchFamily="2" charset="0"/>
                          <a:cs typeface="Nikosh" panose="02000000000000000000" pitchFamily="2" charset="0"/>
                        </a:rPr>
                        <a:t>কর্মসূচি</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বরাদ্দের পরিমাণ</a:t>
                      </a:r>
                      <a:r>
                        <a:rPr lang="bn-IN" sz="2200" dirty="0" smtClean="0">
                          <a:latin typeface="Nikosh" panose="02000000000000000000" pitchFamily="2" charset="0"/>
                          <a:cs typeface="Nikosh" panose="02000000000000000000" pitchFamily="2" charset="0"/>
                        </a:rPr>
                        <a:t> (কোটি টাকা)</a:t>
                      </a:r>
                      <a:r>
                        <a:rPr lang="bn-BD" sz="2200" dirty="0" smtClean="0">
                          <a:latin typeface="Nikosh" panose="02000000000000000000" pitchFamily="2" charset="0"/>
                          <a:cs typeface="Nikosh" panose="02000000000000000000" pitchFamily="2" charset="0"/>
                        </a:rPr>
                        <a:t>*</a:t>
                      </a:r>
                      <a:r>
                        <a:rPr lang="bn-IN" sz="2200" dirty="0" smtClean="0">
                          <a:latin typeface="Nikosh" panose="02000000000000000000" pitchFamily="2" charset="0"/>
                          <a:cs typeface="Nikosh" panose="02000000000000000000" pitchFamily="2" charset="0"/>
                        </a:rPr>
                        <a:t> </a:t>
                      </a:r>
                      <a:r>
                        <a:rPr lang="bn-BD" sz="2200" dirty="0" smtClean="0">
                          <a:latin typeface="Nikosh" panose="02000000000000000000" pitchFamily="2" charset="0"/>
                          <a:cs typeface="Nikosh" panose="02000000000000000000" pitchFamily="2" charset="0"/>
                        </a:rPr>
                        <a:t> </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উপকারভোগীর</a:t>
                      </a:r>
                      <a:r>
                        <a:rPr lang="bn-BD" sz="2200" baseline="0" dirty="0" smtClean="0">
                          <a:latin typeface="Nikosh" panose="02000000000000000000" pitchFamily="2" charset="0"/>
                          <a:cs typeface="Nikosh" panose="02000000000000000000" pitchFamily="2" charset="0"/>
                        </a:rPr>
                        <a:t> সংখ্যা</a:t>
                      </a:r>
                      <a:endParaRPr lang="bn-BD" sz="2200" dirty="0">
                        <a:latin typeface="Nikosh" panose="02000000000000000000" pitchFamily="2" charset="0"/>
                        <a:cs typeface="Nikosh" panose="02000000000000000000" pitchFamily="2" charset="0"/>
                      </a:endParaRPr>
                    </a:p>
                  </a:txBody>
                  <a:tcPr/>
                </a:tc>
              </a:tr>
              <a:tr h="370840">
                <a:tc>
                  <a:txBody>
                    <a:bodyPr/>
                    <a:lstStyle/>
                    <a:p>
                      <a:pPr algn="ctr"/>
                      <a:r>
                        <a:rPr lang="bn-BD" sz="2200" dirty="0" smtClean="0">
                          <a:latin typeface="Nikosh" panose="02000000000000000000" pitchFamily="2" charset="0"/>
                          <a:cs typeface="Nikosh" panose="02000000000000000000" pitchFamily="2" charset="0"/>
                        </a:rPr>
                        <a:t>অতিদরিদ্রদের</a:t>
                      </a:r>
                      <a:r>
                        <a:rPr lang="bn-BD" sz="2200" baseline="0" dirty="0" smtClean="0">
                          <a:latin typeface="Nikosh" panose="02000000000000000000" pitchFamily="2" charset="0"/>
                          <a:cs typeface="Nikosh" panose="02000000000000000000" pitchFamily="2" charset="0"/>
                        </a:rPr>
                        <a:t> জন্য কর্মসংস্থান কর্মসূচি</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৫৩১০</a:t>
                      </a:r>
                      <a:r>
                        <a:rPr lang="bn-IN" sz="2200" dirty="0" smtClean="0">
                          <a:latin typeface="Nikosh" panose="02000000000000000000" pitchFamily="2" charset="0"/>
                          <a:cs typeface="Nikosh" panose="02000000000000000000" pitchFamily="2" charset="0"/>
                        </a:rPr>
                        <a:t>.</a:t>
                      </a:r>
                      <a:r>
                        <a:rPr lang="bn-BD" sz="2200" dirty="0" smtClean="0">
                          <a:latin typeface="Nikosh" panose="02000000000000000000" pitchFamily="2" charset="0"/>
                          <a:cs typeface="Nikosh" panose="02000000000000000000" pitchFamily="2" charset="0"/>
                        </a:rPr>
                        <a:t>৫৪</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৩৫,৩৭,৪৯০ জন</a:t>
                      </a:r>
                      <a:endParaRPr lang="bn-BD" sz="2200" dirty="0">
                        <a:latin typeface="Nikosh" panose="02000000000000000000" pitchFamily="2" charset="0"/>
                        <a:cs typeface="Nikosh" panose="02000000000000000000" pitchFamily="2" charset="0"/>
                      </a:endParaRPr>
                    </a:p>
                  </a:txBody>
                  <a:tcPr/>
                </a:tc>
              </a:tr>
              <a:tr h="370840">
                <a:tc>
                  <a:txBody>
                    <a:bodyPr/>
                    <a:lstStyle/>
                    <a:p>
                      <a:pPr algn="ctr"/>
                      <a:r>
                        <a:rPr lang="bn-BD" sz="2200" dirty="0" smtClean="0">
                          <a:latin typeface="Nikosh" panose="02000000000000000000" pitchFamily="2" charset="0"/>
                          <a:cs typeface="Nikosh" panose="02000000000000000000" pitchFamily="2" charset="0"/>
                        </a:rPr>
                        <a:t>ভিজিএফ</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৩৬০৫</a:t>
                      </a:r>
                      <a:r>
                        <a:rPr lang="bn-IN" sz="2200" dirty="0" smtClean="0">
                          <a:latin typeface="Nikosh" panose="02000000000000000000" pitchFamily="2" charset="0"/>
                          <a:cs typeface="Nikosh" panose="02000000000000000000" pitchFamily="2" charset="0"/>
                        </a:rPr>
                        <a:t>.</a:t>
                      </a:r>
                      <a:r>
                        <a:rPr lang="bn-BD" sz="2200" dirty="0" smtClean="0">
                          <a:latin typeface="Nikosh" panose="02000000000000000000" pitchFamily="2" charset="0"/>
                          <a:cs typeface="Nikosh" panose="02000000000000000000" pitchFamily="2" charset="0"/>
                        </a:rPr>
                        <a:t>৮৫</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৪,৬৪,৬৭,৩৯৯ পরিবার</a:t>
                      </a:r>
                      <a:endParaRPr lang="bn-BD" sz="2200" dirty="0">
                        <a:latin typeface="Nikosh" panose="02000000000000000000" pitchFamily="2" charset="0"/>
                        <a:cs typeface="Nikosh" panose="02000000000000000000" pitchFamily="2" charset="0"/>
                      </a:endParaRPr>
                    </a:p>
                  </a:txBody>
                  <a:tcPr/>
                </a:tc>
              </a:tr>
              <a:tr h="370840">
                <a:tc>
                  <a:txBody>
                    <a:bodyPr/>
                    <a:lstStyle/>
                    <a:p>
                      <a:pPr algn="ctr"/>
                      <a:r>
                        <a:rPr lang="bn-BD" sz="2200" dirty="0" smtClean="0">
                          <a:latin typeface="Nikosh" panose="02000000000000000000" pitchFamily="2" charset="0"/>
                          <a:cs typeface="Nikosh" panose="02000000000000000000" pitchFamily="2" charset="0"/>
                        </a:rPr>
                        <a:t>জি আর চাল</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৯৭২</a:t>
                      </a:r>
                      <a:r>
                        <a:rPr lang="bn-IN" sz="2200" dirty="0" smtClean="0">
                          <a:latin typeface="Nikosh" panose="02000000000000000000" pitchFamily="2" charset="0"/>
                          <a:cs typeface="Nikosh" panose="02000000000000000000" pitchFamily="2" charset="0"/>
                        </a:rPr>
                        <a:t>.</a:t>
                      </a:r>
                      <a:r>
                        <a:rPr lang="bn-BD" sz="2200" dirty="0" smtClean="0">
                          <a:latin typeface="Nikosh" panose="02000000000000000000" pitchFamily="2" charset="0"/>
                          <a:cs typeface="Nikosh" panose="02000000000000000000" pitchFamily="2" charset="0"/>
                        </a:rPr>
                        <a:t>৪৫</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২০,২৮,০৫০ পরিবার</a:t>
                      </a:r>
                      <a:endParaRPr lang="bn-BD" sz="2200" dirty="0">
                        <a:latin typeface="Nikosh" panose="02000000000000000000" pitchFamily="2" charset="0"/>
                        <a:cs typeface="Nikosh" panose="02000000000000000000" pitchFamily="2" charset="0"/>
                      </a:endParaRPr>
                    </a:p>
                  </a:txBody>
                  <a:tcPr/>
                </a:tc>
              </a:tr>
              <a:tr h="370840">
                <a:tc>
                  <a:txBody>
                    <a:bodyPr/>
                    <a:lstStyle/>
                    <a:p>
                      <a:pPr algn="ctr"/>
                      <a:r>
                        <a:rPr lang="bn-BD" sz="2200" dirty="0" smtClean="0">
                          <a:latin typeface="Nikosh" panose="02000000000000000000" pitchFamily="2" charset="0"/>
                          <a:cs typeface="Nikosh" panose="02000000000000000000" pitchFamily="2" charset="0"/>
                        </a:rPr>
                        <a:t>জি</a:t>
                      </a:r>
                      <a:r>
                        <a:rPr lang="bn-BD" sz="2200" baseline="0" dirty="0" smtClean="0">
                          <a:latin typeface="Nikosh" panose="02000000000000000000" pitchFamily="2" charset="0"/>
                          <a:cs typeface="Nikosh" panose="02000000000000000000" pitchFamily="2" charset="0"/>
                        </a:rPr>
                        <a:t> আর নগদ</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১০২</a:t>
                      </a:r>
                      <a:r>
                        <a:rPr lang="bn-IN" sz="2200" dirty="0" smtClean="0">
                          <a:latin typeface="Nikosh" panose="02000000000000000000" pitchFamily="2" charset="0"/>
                          <a:cs typeface="Nikosh" panose="02000000000000000000" pitchFamily="2" charset="0"/>
                        </a:rPr>
                        <a:t>.</a:t>
                      </a:r>
                      <a:r>
                        <a:rPr lang="bn-BD" sz="2200" dirty="0" smtClean="0">
                          <a:latin typeface="Nikosh" panose="02000000000000000000" pitchFamily="2" charset="0"/>
                          <a:cs typeface="Nikosh" panose="02000000000000000000" pitchFamily="2" charset="0"/>
                        </a:rPr>
                        <a:t>৭৫</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১,৪৩,০৪০ জন</a:t>
                      </a:r>
                      <a:endParaRPr lang="bn-BD" sz="2200" dirty="0">
                        <a:latin typeface="Nikosh" panose="02000000000000000000" pitchFamily="2" charset="0"/>
                        <a:cs typeface="Nikosh" panose="02000000000000000000" pitchFamily="2" charset="0"/>
                      </a:endParaRPr>
                    </a:p>
                  </a:txBody>
                  <a:tcPr/>
                </a:tc>
              </a:tr>
              <a:tr h="370840">
                <a:tc>
                  <a:txBody>
                    <a:bodyPr/>
                    <a:lstStyle/>
                    <a:p>
                      <a:pPr algn="ctr"/>
                      <a:r>
                        <a:rPr lang="bn-BD" sz="2200" dirty="0" smtClean="0">
                          <a:latin typeface="Nikosh" panose="02000000000000000000" pitchFamily="2" charset="0"/>
                          <a:cs typeface="Nikosh" panose="02000000000000000000" pitchFamily="2" charset="0"/>
                        </a:rPr>
                        <a:t> ঢেউটিন</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১২৯</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৪১,১৫৪ পরিবার</a:t>
                      </a:r>
                      <a:endParaRPr lang="bn-BD" sz="2200" dirty="0">
                        <a:latin typeface="Nikosh" panose="02000000000000000000" pitchFamily="2" charset="0"/>
                        <a:cs typeface="Nikosh" panose="02000000000000000000" pitchFamily="2" charset="0"/>
                      </a:endParaRPr>
                    </a:p>
                  </a:txBody>
                  <a:tcPr/>
                </a:tc>
              </a:tr>
              <a:tr h="370840">
                <a:tc>
                  <a:txBody>
                    <a:bodyPr/>
                    <a:lstStyle/>
                    <a:p>
                      <a:pPr algn="ctr"/>
                      <a:r>
                        <a:rPr lang="bn-BD" sz="2200" dirty="0" smtClean="0">
                          <a:latin typeface="Nikosh" panose="02000000000000000000" pitchFamily="2" charset="0"/>
                          <a:cs typeface="Nikosh" panose="02000000000000000000" pitchFamily="2" charset="0"/>
                        </a:rPr>
                        <a:t>গৃহনির্মাণ</a:t>
                      </a:r>
                      <a:r>
                        <a:rPr lang="bn-BD" sz="2200" baseline="0" dirty="0" smtClean="0">
                          <a:latin typeface="Nikosh" panose="02000000000000000000" pitchFamily="2" charset="0"/>
                          <a:cs typeface="Nikosh" panose="02000000000000000000" pitchFamily="2" charset="0"/>
                        </a:rPr>
                        <a:t> মঞ্জুরী</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১৩৯</a:t>
                      </a:r>
                      <a:r>
                        <a:rPr lang="bn-IN" sz="2200" dirty="0" smtClean="0">
                          <a:latin typeface="Nikosh" panose="02000000000000000000" pitchFamily="2" charset="0"/>
                          <a:cs typeface="Nikosh" panose="02000000000000000000" pitchFamily="2" charset="0"/>
                        </a:rPr>
                        <a:t>.</a:t>
                      </a:r>
                      <a:r>
                        <a:rPr lang="bn-BD" sz="2200" dirty="0" smtClean="0">
                          <a:latin typeface="Nikosh" panose="02000000000000000000" pitchFamily="2" charset="0"/>
                          <a:cs typeface="Nikosh" panose="02000000000000000000" pitchFamily="2" charset="0"/>
                        </a:rPr>
                        <a:t>১২</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১,২১,১৭৭ পরিবার</a:t>
                      </a:r>
                      <a:endParaRPr lang="bn-BD" sz="2200" dirty="0">
                        <a:latin typeface="Nikosh" panose="02000000000000000000" pitchFamily="2" charset="0"/>
                        <a:cs typeface="Nikosh" panose="02000000000000000000" pitchFamily="2" charset="0"/>
                      </a:endParaRPr>
                    </a:p>
                  </a:txBody>
                  <a:tcPr/>
                </a:tc>
              </a:tr>
              <a:tr h="370840">
                <a:tc>
                  <a:txBody>
                    <a:bodyPr/>
                    <a:lstStyle/>
                    <a:p>
                      <a:pPr algn="ctr"/>
                      <a:r>
                        <a:rPr lang="bn-BD" sz="2200" dirty="0" smtClean="0">
                          <a:latin typeface="Nikosh" panose="02000000000000000000" pitchFamily="2" charset="0"/>
                          <a:cs typeface="Nikosh" panose="02000000000000000000" pitchFamily="2" charset="0"/>
                        </a:rPr>
                        <a:t>কম্বল</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৬০</a:t>
                      </a:r>
                      <a:r>
                        <a:rPr lang="bn-IN" sz="2200" dirty="0" smtClean="0">
                          <a:latin typeface="Nikosh" panose="02000000000000000000" pitchFamily="2" charset="0"/>
                          <a:cs typeface="Nikosh" panose="02000000000000000000" pitchFamily="2" charset="0"/>
                        </a:rPr>
                        <a:t>.</a:t>
                      </a:r>
                      <a:r>
                        <a:rPr lang="bn-BD" sz="2200" dirty="0" smtClean="0">
                          <a:latin typeface="Nikosh" panose="02000000000000000000" pitchFamily="2" charset="0"/>
                          <a:cs typeface="Nikosh" panose="02000000000000000000" pitchFamily="2" charset="0"/>
                        </a:rPr>
                        <a:t>৫০</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১৫,৭৮,৬৩৫ জন</a:t>
                      </a:r>
                      <a:endParaRPr lang="bn-BD" sz="2200" dirty="0">
                        <a:latin typeface="Nikosh" panose="02000000000000000000" pitchFamily="2" charset="0"/>
                        <a:cs typeface="Nikosh" panose="02000000000000000000" pitchFamily="2" charset="0"/>
                      </a:endParaRPr>
                    </a:p>
                  </a:txBody>
                  <a:tcPr/>
                </a:tc>
              </a:tr>
              <a:tr h="370840">
                <a:tc>
                  <a:txBody>
                    <a:bodyPr/>
                    <a:lstStyle/>
                    <a:p>
                      <a:pPr algn="ctr"/>
                      <a:r>
                        <a:rPr lang="bn-BD" sz="2200" dirty="0" smtClean="0">
                          <a:latin typeface="Nikosh" panose="02000000000000000000" pitchFamily="2" charset="0"/>
                          <a:cs typeface="Nikosh" panose="02000000000000000000" pitchFamily="2" charset="0"/>
                        </a:rPr>
                        <a:t>কাজের বিনিময়ে খাদ্য কর্মসূচি (কাবিখা)</a:t>
                      </a:r>
                      <a:endParaRPr lang="bn-BD" sz="2200" dirty="0">
                        <a:latin typeface="Nikosh" panose="02000000000000000000" pitchFamily="2" charset="0"/>
                        <a:cs typeface="Nikosh" panose="02000000000000000000" pitchFamily="2" charset="0"/>
                      </a:endParaRPr>
                    </a:p>
                  </a:txBody>
                  <a:tcPr/>
                </a:tc>
                <a:tc>
                  <a:txBody>
                    <a:bodyPr/>
                    <a:lstStyle/>
                    <a:p>
                      <a:pPr algn="ctr"/>
                      <a:r>
                        <a:rPr lang="bn-IN" sz="2200" dirty="0" smtClean="0">
                          <a:latin typeface="Nikosh" panose="02000000000000000000" pitchFamily="2" charset="0"/>
                          <a:cs typeface="Nikosh" panose="02000000000000000000" pitchFamily="2" charset="0"/>
                        </a:rPr>
                        <a:t>৪৪৪৭.২২</a:t>
                      </a:r>
                      <a:endParaRPr lang="bn-BD" sz="2200" dirty="0">
                        <a:latin typeface="Nikosh" panose="02000000000000000000" pitchFamily="2" charset="0"/>
                        <a:cs typeface="Nikosh" panose="02000000000000000000"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IN" sz="2200" dirty="0" smtClean="0">
                          <a:latin typeface="Nikosh" panose="02000000000000000000" pitchFamily="2" charset="0"/>
                          <a:cs typeface="Nikosh" panose="02000000000000000000" pitchFamily="2" charset="0"/>
                        </a:rPr>
                        <a:t>৮৩,১২০০০ </a:t>
                      </a:r>
                      <a:r>
                        <a:rPr lang="bn-BD" sz="2200" dirty="0" smtClean="0">
                          <a:latin typeface="Nikosh" panose="02000000000000000000" pitchFamily="2" charset="0"/>
                          <a:cs typeface="Nikosh" panose="02000000000000000000" pitchFamily="2" charset="0"/>
                        </a:rPr>
                        <a:t>জন</a:t>
                      </a:r>
                    </a:p>
                  </a:txBody>
                  <a:tcPr/>
                </a:tc>
              </a:tr>
              <a:tr h="370840">
                <a:tc>
                  <a:txBody>
                    <a:bodyPr/>
                    <a:lstStyle/>
                    <a:p>
                      <a:pPr algn="ctr"/>
                      <a:r>
                        <a:rPr lang="bn-BD" sz="2200" dirty="0" smtClean="0">
                          <a:latin typeface="Nikosh" panose="02000000000000000000" pitchFamily="2" charset="0"/>
                          <a:cs typeface="Nikosh" panose="02000000000000000000" pitchFamily="2" charset="0"/>
                        </a:rPr>
                        <a:t>গ্রামীণ অবকাঠামো রক্ষণাবেক্ষণ কর্মসূচি (টি আর)</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৫২১৮.০৩</a:t>
                      </a:r>
                      <a:endParaRPr lang="bn-BD" sz="2200" dirty="0">
                        <a:latin typeface="Nikosh" panose="02000000000000000000" pitchFamily="2" charset="0"/>
                        <a:cs typeface="Nikosh" panose="02000000000000000000"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IN" sz="2200" dirty="0" smtClean="0">
                          <a:latin typeface="Nikosh" panose="02000000000000000000" pitchFamily="2" charset="0"/>
                          <a:cs typeface="Nikosh" panose="02000000000000000000" pitchFamily="2" charset="0"/>
                        </a:rPr>
                        <a:t>৯৯,৬৪,৮১৪ </a:t>
                      </a:r>
                      <a:r>
                        <a:rPr lang="bn-BD" sz="2200" dirty="0" smtClean="0">
                          <a:latin typeface="Nikosh" panose="02000000000000000000" pitchFamily="2" charset="0"/>
                          <a:cs typeface="Nikosh" panose="02000000000000000000" pitchFamily="2" charset="0"/>
                        </a:rPr>
                        <a:t>জন</a:t>
                      </a:r>
                    </a:p>
                  </a:txBody>
                  <a:tcPr/>
                </a:tc>
              </a:tr>
              <a:tr h="370840">
                <a:tc>
                  <a:txBody>
                    <a:bodyPr/>
                    <a:lstStyle/>
                    <a:p>
                      <a:pPr algn="ctr"/>
                      <a:r>
                        <a:rPr lang="bn-BD" sz="2200" dirty="0" smtClean="0">
                          <a:latin typeface="Nikosh" panose="02000000000000000000" pitchFamily="2" charset="0"/>
                          <a:cs typeface="Nikosh" panose="02000000000000000000" pitchFamily="2" charset="0"/>
                        </a:rPr>
                        <a:t>সর্বমোট=</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১৯৯৮৫.৪৬</a:t>
                      </a:r>
                      <a:endParaRPr lang="bn-BD" sz="2200" dirty="0">
                        <a:latin typeface="Nikosh" panose="02000000000000000000" pitchFamily="2" charset="0"/>
                        <a:cs typeface="Nikosh" panose="02000000000000000000" pitchFamily="2" charset="0"/>
                      </a:endParaRPr>
                    </a:p>
                  </a:txBody>
                  <a:tcPr/>
                </a:tc>
                <a:tc>
                  <a:txBody>
                    <a:bodyPr/>
                    <a:lstStyle/>
                    <a:p>
                      <a:pPr algn="ctr"/>
                      <a:r>
                        <a:rPr lang="bn-IN" sz="2200" dirty="0" smtClean="0">
                          <a:latin typeface="Nikosh" panose="02000000000000000000" pitchFamily="2" charset="0"/>
                          <a:cs typeface="Nikosh" panose="02000000000000000000" pitchFamily="2" charset="0"/>
                        </a:rPr>
                        <a:t>২,৩৫,৩৫,৯৭৯</a:t>
                      </a:r>
                      <a:r>
                        <a:rPr lang="bn-BD" sz="2200" dirty="0" smtClean="0">
                          <a:latin typeface="Nikosh" panose="02000000000000000000" pitchFamily="2" charset="0"/>
                          <a:cs typeface="Nikosh" panose="02000000000000000000" pitchFamily="2" charset="0"/>
                        </a:rPr>
                        <a:t> জন</a:t>
                      </a:r>
                    </a:p>
                    <a:p>
                      <a:pPr algn="ctr"/>
                      <a:r>
                        <a:rPr lang="bn-BD" sz="2200" dirty="0" smtClean="0">
                          <a:latin typeface="Nikosh" panose="02000000000000000000" pitchFamily="2" charset="0"/>
                          <a:cs typeface="Nikosh" panose="02000000000000000000" pitchFamily="2" charset="0"/>
                        </a:rPr>
                        <a:t>৪,৮৬,৫৭,৭৮০ পরিবার</a:t>
                      </a:r>
                      <a:endParaRPr lang="bn-BD" sz="2200" dirty="0">
                        <a:latin typeface="Nikosh" panose="02000000000000000000" pitchFamily="2" charset="0"/>
                        <a:cs typeface="Nikosh" panose="02000000000000000000" pitchFamily="2" charset="0"/>
                      </a:endParaRPr>
                    </a:p>
                  </a:txBody>
                  <a:tcPr/>
                </a:tc>
              </a:tr>
            </a:tbl>
          </a:graphicData>
        </a:graphic>
      </p:graphicFrame>
      <p:sp>
        <p:nvSpPr>
          <p:cNvPr id="3" name="TextBox 2"/>
          <p:cNvSpPr txBox="1"/>
          <p:nvPr/>
        </p:nvSpPr>
        <p:spPr>
          <a:xfrm>
            <a:off x="627797" y="6469038"/>
            <a:ext cx="5268036" cy="338554"/>
          </a:xfrm>
          <a:prstGeom prst="rect">
            <a:avLst/>
          </a:prstGeom>
          <a:noFill/>
        </p:spPr>
        <p:txBody>
          <a:bodyPr wrap="square" rtlCol="0">
            <a:spAutoFit/>
          </a:bodyPr>
          <a:lstStyle/>
          <a:p>
            <a:r>
              <a:rPr lang="bn-BD" sz="1600" dirty="0" smtClean="0">
                <a:latin typeface="Nikosh" panose="02000000000000000000" pitchFamily="2" charset="0"/>
                <a:cs typeface="Nikosh" panose="02000000000000000000" pitchFamily="2" charset="0"/>
              </a:rPr>
              <a:t>* খাদ্যশস্যের বরাদ্দে অর্থ বিভাগ কর্তৃক নির্ধারিত অর্থনৈতিক মূল্য ধরা হয়েছে</a:t>
            </a:r>
            <a:endParaRPr lang="bn-BD" sz="1600"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2410190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DRMS\Desktop\Photo 2014\IMG_26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10185" y="1375545"/>
            <a:ext cx="9225887" cy="4609273"/>
          </a:xfrm>
          <a:prstGeom prst="rect">
            <a:avLst/>
          </a:prstGeom>
          <a:noFill/>
          <a:ln>
            <a:noFill/>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1319514" y="6032786"/>
            <a:ext cx="9178724" cy="461665"/>
          </a:xfrm>
          <a:prstGeom prst="rect">
            <a:avLst/>
          </a:prstGeom>
          <a:noFill/>
        </p:spPr>
        <p:txBody>
          <a:bodyPr wrap="square" rtlCol="0">
            <a:spAutoFit/>
          </a:bodyPr>
          <a:lstStyle/>
          <a:p>
            <a:pPr algn="ctr"/>
            <a:r>
              <a:rPr lang="bn-BD" sz="2400" dirty="0" smtClean="0">
                <a:latin typeface="Nikosh" panose="02000000000000000000" pitchFamily="2" charset="0"/>
                <a:cs typeface="Nikosh" panose="02000000000000000000" pitchFamily="2" charset="0"/>
              </a:rPr>
              <a:t>অতিদরিদ্রদের জন্য কর্মসংস্থান কর্মসূচির উপকারভোগীদের কার্যক্রম </a:t>
            </a:r>
            <a:endParaRPr lang="bn-BD" sz="2400" dirty="0">
              <a:latin typeface="Nikosh" panose="02000000000000000000" pitchFamily="2" charset="0"/>
              <a:cs typeface="Nikosh" panose="02000000000000000000" pitchFamily="2" charset="0"/>
            </a:endParaRPr>
          </a:p>
        </p:txBody>
      </p:sp>
      <p:sp>
        <p:nvSpPr>
          <p:cNvPr id="6" name="TextBox 5"/>
          <p:cNvSpPr txBox="1"/>
          <p:nvPr/>
        </p:nvSpPr>
        <p:spPr>
          <a:xfrm>
            <a:off x="949125" y="706056"/>
            <a:ext cx="435208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bn-BD" sz="2800" dirty="0" smtClean="0">
                <a:latin typeface="Nikosh" panose="02000000000000000000" pitchFamily="2" charset="0"/>
                <a:cs typeface="Nikosh" panose="02000000000000000000" pitchFamily="2" charset="0"/>
              </a:rPr>
              <a:t>অতিদরিদ্রদের জন্য কর্মসংস্থান কর্মসূচি</a:t>
            </a:r>
            <a:endParaRPr lang="en-US" sz="2800" dirty="0"/>
          </a:p>
        </p:txBody>
      </p:sp>
    </p:spTree>
    <p:extLst>
      <p:ext uri="{BB962C8B-B14F-4D97-AF65-F5344CB8AC3E}">
        <p14:creationId xmlns="" xmlns:p14="http://schemas.microsoft.com/office/powerpoint/2010/main" val="3487834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838200" y="788208"/>
            <a:ext cx="6533271" cy="548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bn-IN" altLang="en-US" sz="3600" dirty="0" smtClean="0">
                <a:latin typeface="Nikosh" pitchFamily="2" charset="0"/>
                <a:ea typeface="Nikosh" pitchFamily="2" charset="0"/>
                <a:cs typeface="Nikosh" pitchFamily="2" charset="0"/>
              </a:rPr>
              <a:t>মন্ত্রণালয়ের গঠন ও বিবর্ত</a:t>
            </a:r>
            <a:r>
              <a:rPr lang="bn-BD" altLang="en-US" sz="3600" dirty="0" smtClean="0">
                <a:latin typeface="Nikosh" pitchFamily="2" charset="0"/>
                <a:ea typeface="Nikosh" pitchFamily="2" charset="0"/>
                <a:cs typeface="Nikosh" pitchFamily="2" charset="0"/>
              </a:rPr>
              <a:t>ন</a:t>
            </a:r>
            <a:endParaRPr lang="en-US" altLang="en-US" sz="3600" dirty="0" smtClean="0">
              <a:latin typeface="Nikosh" pitchFamily="2" charset="0"/>
              <a:ea typeface="Nikosh" pitchFamily="2" charset="0"/>
              <a:cs typeface="Nikosh" pitchFamily="2" charset="0"/>
            </a:endParaRPr>
          </a:p>
        </p:txBody>
      </p:sp>
      <p:sp>
        <p:nvSpPr>
          <p:cNvPr id="3" name="Content Placeholder 2"/>
          <p:cNvSpPr>
            <a:spLocks noGrp="1"/>
          </p:cNvSpPr>
          <p:nvPr>
            <p:ph idx="1"/>
          </p:nvPr>
        </p:nvSpPr>
        <p:spPr/>
        <p:txBody>
          <a:bodyPr>
            <a:normAutofit/>
          </a:bodyPr>
          <a:lstStyle/>
          <a:p>
            <a:pPr algn="just" eaLnBrk="1" hangingPunct="1">
              <a:lnSpc>
                <a:spcPct val="80000"/>
              </a:lnSpc>
            </a:pPr>
            <a:r>
              <a:rPr lang="bn-IN" altLang="en-US" sz="2500" dirty="0" smtClean="0">
                <a:latin typeface="Nikosh" pitchFamily="2" charset="0"/>
                <a:ea typeface="Nikosh" pitchFamily="2" charset="0"/>
                <a:cs typeface="Nikosh" pitchFamily="2" charset="0"/>
              </a:rPr>
              <a:t>স্বাধীনতার পরবর্তী সময়ে অসহায় মানুষের সহযোগিতা</a:t>
            </a:r>
            <a:r>
              <a:rPr lang="bn-BD" altLang="en-US" sz="2500" dirty="0" smtClean="0">
                <a:latin typeface="Nikosh" pitchFamily="2" charset="0"/>
                <a:ea typeface="Nikosh" pitchFamily="2" charset="0"/>
                <a:cs typeface="Nikosh" pitchFamily="2" charset="0"/>
              </a:rPr>
              <a:t>র বিষয়টিকে </a:t>
            </a:r>
            <a:r>
              <a:rPr lang="bn-IN" altLang="en-US" sz="2500" dirty="0" smtClean="0">
                <a:latin typeface="Nikosh" pitchFamily="2" charset="0"/>
                <a:ea typeface="Nikosh" pitchFamily="2" charset="0"/>
                <a:cs typeface="Nikosh" pitchFamily="2" charset="0"/>
              </a:rPr>
              <a:t>অগ্রাধিকার দিয়ে </a:t>
            </a:r>
            <a:r>
              <a:rPr lang="bn-IN" altLang="en-US" sz="2500" dirty="0" smtClean="0">
                <a:solidFill>
                  <a:schemeClr val="accent2">
                    <a:lumMod val="75000"/>
                  </a:schemeClr>
                </a:solidFill>
                <a:latin typeface="Nikosh" pitchFamily="2" charset="0"/>
                <a:ea typeface="Nikosh" pitchFamily="2" charset="0"/>
                <a:cs typeface="Nikosh" pitchFamily="2" charset="0"/>
              </a:rPr>
              <a:t>জা</a:t>
            </a:r>
            <a:r>
              <a:rPr lang="en-US" altLang="en-US" sz="2500" dirty="0" err="1" smtClean="0">
                <a:solidFill>
                  <a:schemeClr val="accent2">
                    <a:lumMod val="75000"/>
                  </a:schemeClr>
                </a:solidFill>
                <a:latin typeface="Nikosh" pitchFamily="2" charset="0"/>
                <a:ea typeface="Nikosh" pitchFamily="2" charset="0"/>
                <a:cs typeface="Nikosh" pitchFamily="2" charset="0"/>
              </a:rPr>
              <a:t>তি</a:t>
            </a:r>
            <a:r>
              <a:rPr lang="bn-IN" altLang="en-US" sz="2500" dirty="0" smtClean="0">
                <a:solidFill>
                  <a:schemeClr val="accent2">
                    <a:lumMod val="75000"/>
                  </a:schemeClr>
                </a:solidFill>
                <a:latin typeface="Nikosh" pitchFamily="2" charset="0"/>
                <a:ea typeface="Nikosh" pitchFamily="2" charset="0"/>
                <a:cs typeface="Nikosh" pitchFamily="2" charset="0"/>
              </a:rPr>
              <a:t>র পিতা বঙ্গবন্ধু শেখ মুজিবুর রহমান</a:t>
            </a:r>
            <a:r>
              <a:rPr lang="bn-IN" altLang="en-US" sz="2500" dirty="0" smtClean="0">
                <a:latin typeface="Nikosh" pitchFamily="2" charset="0"/>
                <a:ea typeface="Nikosh" pitchFamily="2" charset="0"/>
                <a:cs typeface="Nikosh" pitchFamily="2" charset="0"/>
              </a:rPr>
              <a:t> ১৯৭২ সালে </a:t>
            </a:r>
            <a:r>
              <a:rPr lang="bn-IN" altLang="en-US" sz="2500" dirty="0" smtClean="0">
                <a:solidFill>
                  <a:schemeClr val="accent2">
                    <a:lumMod val="75000"/>
                  </a:schemeClr>
                </a:solidFill>
                <a:latin typeface="Nikosh" pitchFamily="2" charset="0"/>
                <a:ea typeface="Nikosh" pitchFamily="2" charset="0"/>
                <a:cs typeface="Nikosh" pitchFamily="2" charset="0"/>
              </a:rPr>
              <a:t>ত্রাণ ও প</a:t>
            </a:r>
            <a:r>
              <a:rPr lang="bn-BD" altLang="en-US" sz="2500" dirty="0" smtClean="0">
                <a:solidFill>
                  <a:schemeClr val="accent2">
                    <a:lumMod val="75000"/>
                  </a:schemeClr>
                </a:solidFill>
                <a:latin typeface="Nikosh" pitchFamily="2" charset="0"/>
                <a:ea typeface="Nikosh" pitchFamily="2" charset="0"/>
                <a:cs typeface="Nikosh" pitchFamily="2" charset="0"/>
              </a:rPr>
              <a:t>ু</a:t>
            </a:r>
            <a:r>
              <a:rPr lang="bn-IN" altLang="en-US" sz="2500" dirty="0" smtClean="0">
                <a:solidFill>
                  <a:schemeClr val="accent2">
                    <a:lumMod val="75000"/>
                  </a:schemeClr>
                </a:solidFill>
                <a:latin typeface="Nikosh" pitchFamily="2" charset="0"/>
                <a:ea typeface="Nikosh" pitchFamily="2" charset="0"/>
                <a:cs typeface="Nikosh" pitchFamily="2" charset="0"/>
              </a:rPr>
              <a:t>নর্বাসন মন্ত্রণালয়</a:t>
            </a:r>
            <a:r>
              <a:rPr lang="bn-IN" altLang="en-US" sz="2500" dirty="0" smtClean="0">
                <a:latin typeface="Nikosh" pitchFamily="2" charset="0"/>
                <a:ea typeface="Nikosh" pitchFamily="2" charset="0"/>
                <a:cs typeface="Nikosh" pitchFamily="2" charset="0"/>
              </a:rPr>
              <a:t> গঠন করেন</a:t>
            </a:r>
          </a:p>
          <a:p>
            <a:pPr eaLnBrk="1" hangingPunct="1">
              <a:lnSpc>
                <a:spcPct val="80000"/>
              </a:lnSpc>
            </a:pPr>
            <a:r>
              <a:rPr lang="bn-IN" altLang="en-US" sz="2500" dirty="0" smtClean="0">
                <a:latin typeface="Nikosh" pitchFamily="2" charset="0"/>
                <a:ea typeface="Nikosh" pitchFamily="2" charset="0"/>
                <a:cs typeface="Nikosh" pitchFamily="2" charset="0"/>
              </a:rPr>
              <a:t>১৯৮২ সালে </a:t>
            </a:r>
            <a:r>
              <a:rPr lang="bn-IN" altLang="en-US" sz="2500" dirty="0" smtClean="0">
                <a:solidFill>
                  <a:schemeClr val="accent1">
                    <a:lumMod val="75000"/>
                  </a:schemeClr>
                </a:solidFill>
                <a:latin typeface="Nikosh" pitchFamily="2" charset="0"/>
                <a:ea typeface="Nikosh" pitchFamily="2" charset="0"/>
                <a:cs typeface="Nikosh" pitchFamily="2" charset="0"/>
              </a:rPr>
              <a:t>খাদ্য এবং ত্রাণ ও প</a:t>
            </a:r>
            <a:r>
              <a:rPr lang="bn-BD" altLang="en-US" sz="2500" dirty="0" smtClean="0">
                <a:solidFill>
                  <a:schemeClr val="accent1">
                    <a:lumMod val="75000"/>
                  </a:schemeClr>
                </a:solidFill>
                <a:latin typeface="Nikosh" pitchFamily="2" charset="0"/>
                <a:ea typeface="Nikosh" pitchFamily="2" charset="0"/>
                <a:cs typeface="Nikosh" pitchFamily="2" charset="0"/>
              </a:rPr>
              <a:t>ু</a:t>
            </a:r>
            <a:r>
              <a:rPr lang="bn-IN" altLang="en-US" sz="2500" dirty="0" smtClean="0">
                <a:solidFill>
                  <a:schemeClr val="accent1">
                    <a:lumMod val="75000"/>
                  </a:schemeClr>
                </a:solidFill>
                <a:latin typeface="Nikosh" pitchFamily="2" charset="0"/>
                <a:ea typeface="Nikosh" pitchFamily="2" charset="0"/>
                <a:cs typeface="Nikosh" pitchFamily="2" charset="0"/>
              </a:rPr>
              <a:t>নর্বাসন মন্ত্রণালয়কে </a:t>
            </a:r>
            <a:r>
              <a:rPr lang="bn-IN" altLang="en-US" sz="2500" dirty="0" smtClean="0">
                <a:latin typeface="Nikosh" pitchFamily="2" charset="0"/>
                <a:ea typeface="Nikosh" pitchFamily="2" charset="0"/>
                <a:cs typeface="Nikosh" pitchFamily="2" charset="0"/>
              </a:rPr>
              <a:t>এক</a:t>
            </a:r>
            <a:r>
              <a:rPr lang="bn-BD" altLang="en-US" sz="2500" dirty="0" smtClean="0">
                <a:latin typeface="Nikosh" pitchFamily="2" charset="0"/>
                <a:ea typeface="Nikosh" pitchFamily="2" charset="0"/>
                <a:cs typeface="Nikosh" pitchFamily="2" charset="0"/>
              </a:rPr>
              <a:t>ীভূত</a:t>
            </a:r>
            <a:r>
              <a:rPr lang="bn-IN" altLang="en-US" sz="2500" dirty="0" smtClean="0">
                <a:latin typeface="Nikosh" pitchFamily="2" charset="0"/>
                <a:ea typeface="Nikosh" pitchFamily="2" charset="0"/>
                <a:cs typeface="Nikosh" pitchFamily="2" charset="0"/>
              </a:rPr>
              <a:t> করা হয়</a:t>
            </a:r>
          </a:p>
          <a:p>
            <a:pPr eaLnBrk="1" hangingPunct="1">
              <a:lnSpc>
                <a:spcPct val="80000"/>
              </a:lnSpc>
            </a:pPr>
            <a:r>
              <a:rPr lang="bn-IN" altLang="en-US" sz="2500" dirty="0" smtClean="0">
                <a:latin typeface="Nikosh" pitchFamily="2" charset="0"/>
                <a:ea typeface="Nikosh" pitchFamily="2" charset="0"/>
                <a:cs typeface="Nikosh" pitchFamily="2" charset="0"/>
              </a:rPr>
              <a:t>১৯৮৮ সালে পুনরায় </a:t>
            </a:r>
            <a:r>
              <a:rPr lang="bn-IN" altLang="en-US" sz="2500" dirty="0" smtClean="0">
                <a:solidFill>
                  <a:schemeClr val="accent1">
                    <a:lumMod val="75000"/>
                  </a:schemeClr>
                </a:solidFill>
                <a:latin typeface="Nikosh" pitchFamily="2" charset="0"/>
                <a:ea typeface="Nikosh" pitchFamily="2" charset="0"/>
                <a:cs typeface="Nikosh" pitchFamily="2" charset="0"/>
              </a:rPr>
              <a:t>ত্রাণ ও প</a:t>
            </a:r>
            <a:r>
              <a:rPr lang="bn-BD" altLang="en-US" sz="2500" dirty="0" smtClean="0">
                <a:solidFill>
                  <a:schemeClr val="accent1">
                    <a:lumMod val="75000"/>
                  </a:schemeClr>
                </a:solidFill>
                <a:latin typeface="Nikosh" pitchFamily="2" charset="0"/>
                <a:ea typeface="Nikosh" pitchFamily="2" charset="0"/>
                <a:cs typeface="Nikosh" pitchFamily="2" charset="0"/>
              </a:rPr>
              <a:t>ু</a:t>
            </a:r>
            <a:r>
              <a:rPr lang="bn-IN" altLang="en-US" sz="2500" dirty="0" smtClean="0">
                <a:solidFill>
                  <a:schemeClr val="accent1">
                    <a:lumMod val="75000"/>
                  </a:schemeClr>
                </a:solidFill>
                <a:latin typeface="Nikosh" pitchFamily="2" charset="0"/>
                <a:ea typeface="Nikosh" pitchFamily="2" charset="0"/>
                <a:cs typeface="Nikosh" pitchFamily="2" charset="0"/>
              </a:rPr>
              <a:t>র্নবাসন বিভাগকে ত্রাণ মন্ত্রণালয়</a:t>
            </a:r>
            <a:r>
              <a:rPr lang="bn-IN" altLang="en-US" sz="2500" dirty="0" smtClean="0">
                <a:latin typeface="Nikosh" pitchFamily="2" charset="0"/>
                <a:ea typeface="Nikosh" pitchFamily="2" charset="0"/>
                <a:cs typeface="Nikosh" pitchFamily="2" charset="0"/>
              </a:rPr>
              <a:t> নামকরণ করা হয়</a:t>
            </a:r>
          </a:p>
          <a:p>
            <a:pPr eaLnBrk="1" hangingPunct="1">
              <a:lnSpc>
                <a:spcPct val="80000"/>
              </a:lnSpc>
            </a:pPr>
            <a:r>
              <a:rPr lang="bn-IN" altLang="en-US" sz="2500" dirty="0" smtClean="0">
                <a:latin typeface="Nikosh" pitchFamily="2" charset="0"/>
                <a:ea typeface="Nikosh" pitchFamily="2" charset="0"/>
                <a:cs typeface="Nikosh" pitchFamily="2" charset="0"/>
              </a:rPr>
              <a:t>১৯৯৪ সালে ত্রাণ মন্ত্রণালয়ের নাম হয় </a:t>
            </a:r>
            <a:r>
              <a:rPr lang="bn-IN" altLang="en-US" sz="2500" dirty="0" smtClean="0">
                <a:solidFill>
                  <a:schemeClr val="accent2">
                    <a:lumMod val="75000"/>
                  </a:schemeClr>
                </a:solidFill>
                <a:latin typeface="Nikosh" pitchFamily="2" charset="0"/>
                <a:ea typeface="Nikosh" pitchFamily="2" charset="0"/>
                <a:cs typeface="Nikosh" pitchFamily="2" charset="0"/>
              </a:rPr>
              <a:t>দুর্যোগ ব্যবস্থাপনা ও ত্রাণ মন্ত্রণালয়</a:t>
            </a:r>
          </a:p>
          <a:p>
            <a:pPr eaLnBrk="1" hangingPunct="1">
              <a:lnSpc>
                <a:spcPct val="80000"/>
              </a:lnSpc>
            </a:pPr>
            <a:r>
              <a:rPr lang="bn-IN" altLang="en-US" sz="2500" dirty="0" smtClean="0">
                <a:latin typeface="Nikosh" pitchFamily="2" charset="0"/>
                <a:ea typeface="Nikosh" pitchFamily="2" charset="0"/>
                <a:cs typeface="Nikosh" pitchFamily="2" charset="0"/>
              </a:rPr>
              <a:t>২০০৪ সালে দুর্যোগ ব্যবস্থাপনা ও ত্রাণ মন্ত্রণালয় এবং খাদ্য মন্ত্রণালয়কে একীভূত করে </a:t>
            </a:r>
            <a:r>
              <a:rPr lang="bn-IN" altLang="en-US" sz="2500" dirty="0" smtClean="0">
                <a:solidFill>
                  <a:schemeClr val="accent1">
                    <a:lumMod val="75000"/>
                  </a:schemeClr>
                </a:solidFill>
                <a:latin typeface="Nikosh" pitchFamily="2" charset="0"/>
                <a:ea typeface="Nikosh" pitchFamily="2" charset="0"/>
                <a:cs typeface="Nikosh" pitchFamily="2" charset="0"/>
              </a:rPr>
              <a:t>খাদ্য ও দুর্যোগ ব্যবস্থাপনা মন্ত্রণালয়</a:t>
            </a:r>
            <a:r>
              <a:rPr lang="bn-IN" altLang="en-US" sz="2500" dirty="0" smtClean="0">
                <a:latin typeface="Nikosh" pitchFamily="2" charset="0"/>
                <a:ea typeface="Nikosh" pitchFamily="2" charset="0"/>
                <a:cs typeface="Nikosh" pitchFamily="2" charset="0"/>
              </a:rPr>
              <a:t> করা হয়</a:t>
            </a:r>
          </a:p>
          <a:p>
            <a:pPr algn="just" eaLnBrk="1" hangingPunct="1">
              <a:lnSpc>
                <a:spcPct val="80000"/>
              </a:lnSpc>
            </a:pPr>
            <a:r>
              <a:rPr lang="bn-IN" altLang="en-US" sz="2500" dirty="0" smtClean="0">
                <a:latin typeface="Nikosh" pitchFamily="2" charset="0"/>
                <a:ea typeface="Nikosh" pitchFamily="2" charset="0"/>
                <a:cs typeface="Nikosh" pitchFamily="2" charset="0"/>
              </a:rPr>
              <a:t>২০০৯ সালে খাদ্য ও দুর্যোগ ব্যবস্থাপনা মন্ত্রণালয়ের অধীন খাদ্য বিভাগ ও </a:t>
            </a:r>
            <a:r>
              <a:rPr lang="bn-IN" altLang="en-US" sz="2500" dirty="0" smtClean="0">
                <a:solidFill>
                  <a:schemeClr val="accent1">
                    <a:lumMod val="75000"/>
                  </a:schemeClr>
                </a:solidFill>
                <a:latin typeface="Nikosh" pitchFamily="2" charset="0"/>
                <a:ea typeface="Nikosh" pitchFamily="2" charset="0"/>
                <a:cs typeface="Nikosh" pitchFamily="2" charset="0"/>
              </a:rPr>
              <a:t>দুর্যোগ ব্যবস্থাপনা ও ত্রাণ বিভাগ</a:t>
            </a:r>
            <a:r>
              <a:rPr lang="bn-IN" altLang="en-US" sz="2500" dirty="0" smtClean="0">
                <a:latin typeface="Nikosh" pitchFamily="2" charset="0"/>
                <a:ea typeface="Nikosh" pitchFamily="2" charset="0"/>
                <a:cs typeface="Nikosh" pitchFamily="2" charset="0"/>
              </a:rPr>
              <a:t> গঠন করা হয়</a:t>
            </a:r>
          </a:p>
          <a:p>
            <a:pPr algn="just" eaLnBrk="1" hangingPunct="1">
              <a:lnSpc>
                <a:spcPct val="80000"/>
              </a:lnSpc>
            </a:pPr>
            <a:r>
              <a:rPr lang="bn-IN" altLang="en-US" sz="2500" dirty="0" smtClean="0">
                <a:latin typeface="Nikosh" pitchFamily="2" charset="0"/>
                <a:ea typeface="Nikosh" pitchFamily="2" charset="0"/>
                <a:cs typeface="Nikosh" pitchFamily="2" charset="0"/>
              </a:rPr>
              <a:t>২০১২ সালে দুর্যোগ ব্যবস্থাপনা ও ত্রাণ বিভাগকে পুনরায় </a:t>
            </a:r>
            <a:r>
              <a:rPr lang="bn-IN" altLang="en-US" sz="2500" dirty="0" smtClean="0">
                <a:solidFill>
                  <a:schemeClr val="accent2">
                    <a:lumMod val="75000"/>
                  </a:schemeClr>
                </a:solidFill>
                <a:latin typeface="Nikosh" pitchFamily="2" charset="0"/>
                <a:ea typeface="Nikosh" pitchFamily="2" charset="0"/>
                <a:cs typeface="Nikosh" pitchFamily="2" charset="0"/>
              </a:rPr>
              <a:t>দুর্যোগ ব্যবস্থাপনা ও ত্রাণ মন্ত্রণালয়</a:t>
            </a:r>
            <a:r>
              <a:rPr lang="bn-IN" altLang="en-US" sz="2500" dirty="0" smtClean="0">
                <a:latin typeface="Nikosh" pitchFamily="2" charset="0"/>
                <a:ea typeface="Nikosh" pitchFamily="2" charset="0"/>
                <a:cs typeface="Nikosh" pitchFamily="2" charset="0"/>
              </a:rPr>
              <a:t> হিসেবে রূপান্তর করা হয়</a:t>
            </a:r>
            <a:endParaRPr lang="en-US" altLang="en-US" sz="2500"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1364245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 xmlns:p14="http://schemas.microsoft.com/office/powerpoint/2010/main" val="3056466497"/>
              </p:ext>
            </p:extLst>
          </p:nvPr>
        </p:nvGraphicFramePr>
        <p:xfrm>
          <a:off x="413715" y="675471"/>
          <a:ext cx="10614211" cy="6176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676550" y="661823"/>
            <a:ext cx="8996004" cy="584775"/>
          </a:xfrm>
          <a:prstGeom prst="rect">
            <a:avLst/>
          </a:prstGeom>
          <a:noFill/>
        </p:spPr>
        <p:txBody>
          <a:bodyPr wrap="square" rtlCol="0">
            <a:spAutoFit/>
          </a:bodyPr>
          <a:lstStyle/>
          <a:p>
            <a:r>
              <a:rPr lang="bn-BD" sz="3200" dirty="0">
                <a:latin typeface="Nikosh" panose="02000000000000000000" pitchFamily="2" charset="0"/>
                <a:cs typeface="Nikosh" panose="02000000000000000000" pitchFamily="2" charset="0"/>
              </a:rPr>
              <a:t>সামাজিক নিরাপত্তা বেষ্টনী </a:t>
            </a:r>
            <a:r>
              <a:rPr lang="bn-BD" sz="3200" dirty="0" smtClean="0">
                <a:latin typeface="Nikosh" panose="02000000000000000000" pitchFamily="2" charset="0"/>
                <a:cs typeface="Nikosh" panose="02000000000000000000" pitchFamily="2" charset="0"/>
              </a:rPr>
              <a:t>কর্মসূচির </a:t>
            </a:r>
            <a:r>
              <a:rPr lang="en-US" sz="3200" dirty="0" err="1" smtClean="0">
                <a:latin typeface="Nikosh" panose="02000000000000000000" pitchFamily="2" charset="0"/>
                <a:cs typeface="Nikosh" panose="02000000000000000000" pitchFamily="2" charset="0"/>
              </a:rPr>
              <a:t>বি</a:t>
            </a:r>
            <a:r>
              <a:rPr lang="bn-BD" sz="3200" dirty="0" smtClean="0">
                <a:latin typeface="Nikosh" panose="02000000000000000000" pitchFamily="2" charset="0"/>
                <a:cs typeface="Nikosh" panose="02000000000000000000" pitchFamily="2" charset="0"/>
              </a:rPr>
              <a:t>গত ৫ বছরে</a:t>
            </a:r>
            <a:r>
              <a:rPr lang="en-US" sz="3200" dirty="0" smtClean="0">
                <a:latin typeface="Nikosh" panose="02000000000000000000" pitchFamily="2" charset="0"/>
                <a:cs typeface="Nikosh" panose="02000000000000000000" pitchFamily="2" charset="0"/>
              </a:rPr>
              <a:t>র</a:t>
            </a:r>
            <a:r>
              <a:rPr lang="bn-BD" sz="3200" dirty="0" smtClean="0">
                <a:latin typeface="Nikosh" panose="02000000000000000000" pitchFamily="2" charset="0"/>
                <a:cs typeface="Nikosh" panose="02000000000000000000" pitchFamily="2" charset="0"/>
              </a:rPr>
              <a:t> </a:t>
            </a:r>
            <a:r>
              <a:rPr lang="bn-IN" sz="3200" dirty="0" smtClean="0">
                <a:latin typeface="Nikosh" panose="02000000000000000000" pitchFamily="2" charset="0"/>
                <a:cs typeface="Nikosh" panose="02000000000000000000" pitchFamily="2" charset="0"/>
              </a:rPr>
              <a:t>খাত ভিত্তিক বরাদ্দ</a:t>
            </a:r>
            <a:endParaRPr lang="en-US" sz="3200" dirty="0"/>
          </a:p>
        </p:txBody>
      </p:sp>
      <p:sp>
        <p:nvSpPr>
          <p:cNvPr id="2" name="TextBox 1"/>
          <p:cNvSpPr txBox="1"/>
          <p:nvPr/>
        </p:nvSpPr>
        <p:spPr>
          <a:xfrm>
            <a:off x="9048466" y="2975212"/>
            <a:ext cx="2784143" cy="230832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bn-BD" sz="2400" dirty="0" smtClean="0">
                <a:latin typeface="Nikosh" panose="02000000000000000000" pitchFamily="2" charset="0"/>
                <a:cs typeface="Nikosh" panose="02000000000000000000" pitchFamily="2" charset="0"/>
              </a:rPr>
              <a:t>এ মন্ত্রণালয়ের সামাজিক নিরাপত্তা কর্মসূচিতে প্রতিটি উপজেলার বাৎসরিক গড় বরাদ্দের পরিমাণ প্রায় ৮.৪৪ কোটি টাকা যা উপজেলার অন্যান্য খাতের মধ্যে সর্বোচ্চ</a:t>
            </a:r>
            <a:endParaRPr lang="bn-BD" sz="2400"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2872536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1723" y="979276"/>
            <a:ext cx="7882719" cy="562923"/>
          </a:xfrm>
          <a:prstGeom prst="rect">
            <a:avLst/>
          </a:prstGeom>
        </p:spPr>
        <p:style>
          <a:lnRef idx="3">
            <a:schemeClr val="lt1"/>
          </a:lnRef>
          <a:fillRef idx="1">
            <a:schemeClr val="accent1"/>
          </a:fillRef>
          <a:effectRef idx="1">
            <a:schemeClr val="accent1"/>
          </a:effectRef>
          <a:fontRef idx="minor">
            <a:schemeClr val="lt1"/>
          </a:fontRef>
        </p:style>
        <p:txBody>
          <a:bodyPr/>
          <a:lstStyle/>
          <a:p>
            <a:r>
              <a:rPr lang="bn-BD" sz="3200" dirty="0" smtClean="0">
                <a:latin typeface="Nikosh" panose="02000000000000000000" pitchFamily="2" charset="0"/>
                <a:cs typeface="Nikosh" panose="02000000000000000000" pitchFamily="2" charset="0"/>
              </a:rPr>
              <a:t>দারিদ্র বিমোচনে সামাজিক নিরাপত্তা বেষ্টনী কর্মসূচির প্রভাব</a:t>
            </a:r>
            <a:endParaRPr lang="bn-BD" sz="3200" dirty="0">
              <a:latin typeface="Nikosh" panose="02000000000000000000" pitchFamily="2" charset="0"/>
              <a:cs typeface="Nikosh" panose="02000000000000000000" pitchFamily="2" charset="0"/>
            </a:endParaRPr>
          </a:p>
        </p:txBody>
      </p:sp>
      <p:graphicFrame>
        <p:nvGraphicFramePr>
          <p:cNvPr id="5" name="Chart 4"/>
          <p:cNvGraphicFramePr>
            <a:graphicFrameLocks/>
          </p:cNvGraphicFramePr>
          <p:nvPr>
            <p:extLst>
              <p:ext uri="{D42A27DB-BD31-4B8C-83A1-F6EECF244321}">
                <p14:modId xmlns="" xmlns:p14="http://schemas.microsoft.com/office/powerpoint/2010/main" val="3164514601"/>
              </p:ext>
            </p:extLst>
          </p:nvPr>
        </p:nvGraphicFramePr>
        <p:xfrm>
          <a:off x="4678017" y="1733268"/>
          <a:ext cx="7127296" cy="466753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01723" y="1978925"/>
            <a:ext cx="3747447" cy="2677656"/>
          </a:xfrm>
          <a:prstGeom prst="rect">
            <a:avLst/>
          </a:prstGeom>
          <a:noFill/>
        </p:spPr>
        <p:txBody>
          <a:bodyPr wrap="square" rtlCol="0">
            <a:spAutoFit/>
          </a:bodyPr>
          <a:lstStyle/>
          <a:p>
            <a:pPr marL="342900" indent="-342900" algn="just">
              <a:buFont typeface="Wingdings" panose="05000000000000000000" pitchFamily="2" charset="2"/>
              <a:buChar char="§"/>
            </a:pPr>
            <a:r>
              <a:rPr lang="bn-BD" sz="2400" dirty="0">
                <a:latin typeface="Nikosh" panose="02000000000000000000" pitchFamily="2" charset="0"/>
                <a:cs typeface="Nikosh" panose="02000000000000000000" pitchFamily="2" charset="0"/>
              </a:rPr>
              <a:t>সামাজিক নিরাপত্তা বেষ্টনী </a:t>
            </a:r>
            <a:r>
              <a:rPr lang="bn-BD" sz="2400" dirty="0" smtClean="0">
                <a:latin typeface="Nikosh" panose="02000000000000000000" pitchFamily="2" charset="0"/>
                <a:cs typeface="Nikosh" panose="02000000000000000000" pitchFamily="2" charset="0"/>
              </a:rPr>
              <a:t>কর্মসূচির বরাদ্দ জাতীয় বাজেটের ১০-১১%</a:t>
            </a:r>
          </a:p>
          <a:p>
            <a:pPr marL="342900" indent="-342900" algn="just">
              <a:buFont typeface="Wingdings" panose="05000000000000000000" pitchFamily="2" charset="2"/>
              <a:buChar char="§"/>
            </a:pPr>
            <a:r>
              <a:rPr lang="bn-BD" sz="2400" dirty="0" smtClean="0">
                <a:latin typeface="Nikosh" panose="02000000000000000000" pitchFamily="2" charset="0"/>
                <a:cs typeface="Nikosh" panose="02000000000000000000" pitchFamily="2" charset="0"/>
              </a:rPr>
              <a:t>জিডিপিতে এর অংশ ২% এর বেশি </a:t>
            </a:r>
          </a:p>
          <a:p>
            <a:pPr marL="342900" indent="-342900" algn="just">
              <a:buFont typeface="Wingdings" panose="05000000000000000000" pitchFamily="2" charset="2"/>
              <a:buChar char="§"/>
            </a:pPr>
            <a:r>
              <a:rPr lang="bn-BD" sz="2400" dirty="0" smtClean="0">
                <a:latin typeface="Nikosh" panose="02000000000000000000" pitchFamily="2" charset="0"/>
                <a:cs typeface="Nikosh" panose="02000000000000000000" pitchFamily="2" charset="0"/>
              </a:rPr>
              <a:t>সামাজিক নিরাপত্তা বেষ্টনী (দীর্ঘমেয়াদি) কর্মসূচি গ্রহণ করার ফলে প্রতিবছর ১.৭% দারিদ্র কমছে</a:t>
            </a:r>
            <a:endParaRPr lang="bn-BD" sz="2400" dirty="0">
              <a:latin typeface="Nikosh" panose="02000000000000000000" pitchFamily="2" charset="0"/>
              <a:cs typeface="Nikosh" panose="02000000000000000000" pitchFamily="2" charset="0"/>
            </a:endParaRPr>
          </a:p>
        </p:txBody>
      </p:sp>
      <p:sp>
        <p:nvSpPr>
          <p:cNvPr id="7" name="TextBox 6"/>
          <p:cNvSpPr txBox="1"/>
          <p:nvPr/>
        </p:nvSpPr>
        <p:spPr>
          <a:xfrm>
            <a:off x="798654" y="6157731"/>
            <a:ext cx="3518704"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dirty="0" err="1" smtClean="0">
                <a:latin typeface="Nikosh" panose="02000000000000000000" pitchFamily="2" charset="0"/>
                <a:cs typeface="Nikosh" panose="02000000000000000000" pitchFamily="2" charset="0"/>
              </a:rPr>
              <a:t>সূত্রঃ</a:t>
            </a:r>
            <a:r>
              <a:rPr lang="en-US" sz="1600" dirty="0" smtClean="0">
                <a:latin typeface="Nikosh" panose="02000000000000000000" pitchFamily="2" charset="0"/>
                <a:cs typeface="Nikosh" panose="02000000000000000000" pitchFamily="2" charset="0"/>
              </a:rPr>
              <a:t> </a:t>
            </a:r>
            <a:r>
              <a:rPr lang="en-US" sz="1600" dirty="0" err="1" smtClean="0">
                <a:latin typeface="Nikosh" panose="02000000000000000000" pitchFamily="2" charset="0"/>
                <a:cs typeface="Nikosh" panose="02000000000000000000" pitchFamily="2" charset="0"/>
              </a:rPr>
              <a:t>বিশ্বব্যাংক</a:t>
            </a:r>
            <a:r>
              <a:rPr lang="en-US" sz="1600" dirty="0" smtClean="0">
                <a:latin typeface="Nikosh" panose="02000000000000000000" pitchFamily="2" charset="0"/>
                <a:cs typeface="Nikosh" panose="02000000000000000000" pitchFamily="2" charset="0"/>
              </a:rPr>
              <a:t> </a:t>
            </a:r>
            <a:r>
              <a:rPr lang="en-US" sz="1600" dirty="0" err="1" smtClean="0">
                <a:latin typeface="Nikosh" panose="02000000000000000000" pitchFamily="2" charset="0"/>
                <a:cs typeface="Nikosh" panose="02000000000000000000" pitchFamily="2" charset="0"/>
              </a:rPr>
              <a:t>রিপোর্ট</a:t>
            </a:r>
            <a:endParaRPr lang="en-US" sz="1600"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589352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5492" y="801862"/>
            <a:ext cx="6479205" cy="453734"/>
          </a:xfrm>
          <a:prstGeom prst="rect">
            <a:avLst/>
          </a:prstGeom>
          <a:solidFill>
            <a:schemeClr val="accent5">
              <a:lumMod val="60000"/>
              <a:lumOff val="40000"/>
            </a:schemeClr>
          </a:solidFill>
        </p:spPr>
        <p:txBody>
          <a:bodyPr/>
          <a:lstStyle/>
          <a:p>
            <a:r>
              <a:rPr lang="bn-BD" sz="3200" dirty="0" smtClean="0">
                <a:latin typeface="Nikosh" panose="02000000000000000000" pitchFamily="2" charset="0"/>
                <a:cs typeface="Nikosh" panose="02000000000000000000" pitchFamily="2" charset="0"/>
              </a:rPr>
              <a:t>দুর্যোগ ঝুঁকিহ্রাস ও খাদ্য নিরাপত্তায় বিশেষ কর্মসূচি</a:t>
            </a:r>
            <a:endParaRPr lang="bn-BD" sz="3200" dirty="0">
              <a:latin typeface="Nikosh" panose="02000000000000000000" pitchFamily="2" charset="0"/>
              <a:cs typeface="Nikosh" panose="02000000000000000000" pitchFamily="2"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004547082"/>
              </p:ext>
            </p:extLst>
          </p:nvPr>
        </p:nvGraphicFramePr>
        <p:xfrm>
          <a:off x="832512" y="1502729"/>
          <a:ext cx="10617959" cy="4735016"/>
        </p:xfrm>
        <a:graphic>
          <a:graphicData uri="http://schemas.openxmlformats.org/drawingml/2006/table">
            <a:tbl>
              <a:tblPr firstRow="1" bandRow="1">
                <a:tableStyleId>{93296810-A885-4BE3-A3E7-6D5BEEA58F35}</a:tableStyleId>
              </a:tblPr>
              <a:tblGrid>
                <a:gridCol w="1322647"/>
                <a:gridCol w="1475145"/>
                <a:gridCol w="5431809"/>
                <a:gridCol w="2388358"/>
              </a:tblGrid>
              <a:tr h="747107">
                <a:tc>
                  <a:txBody>
                    <a:bodyPr/>
                    <a:lstStyle/>
                    <a:p>
                      <a:pPr algn="ctr"/>
                      <a:r>
                        <a:rPr lang="bn-BD" sz="2400" dirty="0" smtClean="0">
                          <a:latin typeface="Nikosh" panose="02000000000000000000" pitchFamily="2" charset="0"/>
                          <a:cs typeface="Nikosh" panose="02000000000000000000" pitchFamily="2" charset="0"/>
                        </a:rPr>
                        <a:t>কর্মসূচির</a:t>
                      </a:r>
                      <a:r>
                        <a:rPr lang="bn-BD" sz="2400" baseline="0" dirty="0" smtClean="0">
                          <a:latin typeface="Nikosh" panose="02000000000000000000" pitchFamily="2" charset="0"/>
                          <a:cs typeface="Nikosh" panose="02000000000000000000" pitchFamily="2" charset="0"/>
                        </a:rPr>
                        <a:t> নাম</a:t>
                      </a:r>
                      <a:endParaRPr lang="bn-BD" sz="2400" b="0" dirty="0">
                        <a:latin typeface="Nikosh" panose="02000000000000000000" pitchFamily="2" charset="0"/>
                        <a:cs typeface="Nikosh" panose="02000000000000000000" pitchFamily="2" charset="0"/>
                      </a:endParaRPr>
                    </a:p>
                  </a:txBody>
                  <a:tcPr/>
                </a:tc>
                <a:tc>
                  <a:txBody>
                    <a:bodyPr/>
                    <a:lstStyle/>
                    <a:p>
                      <a:pPr algn="ctr"/>
                      <a:r>
                        <a:rPr lang="bn-BD" sz="2400" dirty="0" smtClean="0">
                          <a:latin typeface="Nikosh" panose="02000000000000000000" pitchFamily="2" charset="0"/>
                          <a:cs typeface="Nikosh" panose="02000000000000000000" pitchFamily="2" charset="0"/>
                        </a:rPr>
                        <a:t>বাজেট বরাদ্দ (কোটি টাকা)</a:t>
                      </a:r>
                      <a:endParaRPr lang="bn-BD" sz="2400" b="0" dirty="0">
                        <a:latin typeface="Nikosh" panose="02000000000000000000" pitchFamily="2" charset="0"/>
                        <a:cs typeface="Nikosh" panose="02000000000000000000" pitchFamily="2" charset="0"/>
                      </a:endParaRPr>
                    </a:p>
                  </a:txBody>
                  <a:tcPr/>
                </a:tc>
                <a:tc>
                  <a:txBody>
                    <a:bodyPr/>
                    <a:lstStyle/>
                    <a:p>
                      <a:pPr algn="ctr"/>
                      <a:r>
                        <a:rPr lang="bn-BD" sz="2400" dirty="0" smtClean="0">
                          <a:latin typeface="Nikosh" panose="02000000000000000000" pitchFamily="2" charset="0"/>
                          <a:cs typeface="Nikosh" panose="02000000000000000000" pitchFamily="2" charset="0"/>
                        </a:rPr>
                        <a:t>উদ্দেশ্য</a:t>
                      </a:r>
                      <a:endParaRPr lang="bn-BD" sz="2400" b="0" dirty="0">
                        <a:latin typeface="Nikosh" panose="02000000000000000000" pitchFamily="2" charset="0"/>
                        <a:cs typeface="Nikosh" panose="02000000000000000000" pitchFamily="2" charset="0"/>
                      </a:endParaRPr>
                    </a:p>
                  </a:txBody>
                  <a:tcPr/>
                </a:tc>
                <a:tc>
                  <a:txBody>
                    <a:bodyPr/>
                    <a:lstStyle/>
                    <a:p>
                      <a:pPr algn="ctr"/>
                      <a:r>
                        <a:rPr lang="bn-BD" sz="2400" baseline="0" dirty="0" smtClean="0">
                          <a:latin typeface="Nikosh" panose="02000000000000000000" pitchFamily="2" charset="0"/>
                          <a:cs typeface="Nikosh" panose="02000000000000000000" pitchFamily="2" charset="0"/>
                        </a:rPr>
                        <a:t>প্রকল্প এলাকা</a:t>
                      </a:r>
                      <a:endParaRPr lang="bn-BD" sz="2400" b="0" dirty="0">
                        <a:latin typeface="Nikosh" panose="02000000000000000000" pitchFamily="2" charset="0"/>
                        <a:cs typeface="Nikosh" panose="02000000000000000000" pitchFamily="2" charset="0"/>
                      </a:endParaRPr>
                    </a:p>
                  </a:txBody>
                  <a:tcPr/>
                </a:tc>
              </a:tr>
              <a:tr h="1626056">
                <a:tc>
                  <a:txBody>
                    <a:bodyPr/>
                    <a:lstStyle/>
                    <a:p>
                      <a:pPr algn="ctr"/>
                      <a:r>
                        <a:rPr lang="bn-BD" sz="2400" dirty="0" smtClean="0">
                          <a:latin typeface="Nikosh" panose="02000000000000000000" pitchFamily="2" charset="0"/>
                          <a:cs typeface="Nikosh" panose="02000000000000000000" pitchFamily="2" charset="0"/>
                        </a:rPr>
                        <a:t>নবজীবন</a:t>
                      </a:r>
                      <a:endParaRPr lang="bn-BD" sz="2400" dirty="0">
                        <a:latin typeface="Nikosh" panose="02000000000000000000" pitchFamily="2" charset="0"/>
                        <a:cs typeface="Nikosh" panose="02000000000000000000" pitchFamily="2" charset="0"/>
                      </a:endParaRPr>
                    </a:p>
                  </a:txBody>
                  <a:tcPr/>
                </a:tc>
                <a:tc>
                  <a:txBody>
                    <a:bodyPr/>
                    <a:lstStyle/>
                    <a:p>
                      <a:pPr algn="ctr"/>
                      <a:r>
                        <a:rPr lang="bn-BD" sz="2400" dirty="0" smtClean="0">
                          <a:latin typeface="Nikosh" panose="02000000000000000000" pitchFamily="2" charset="0"/>
                          <a:cs typeface="Nikosh" panose="02000000000000000000" pitchFamily="2" charset="0"/>
                        </a:rPr>
                        <a:t>৩৭৮.১৫</a:t>
                      </a:r>
                      <a:endParaRPr lang="bn-BD" sz="2400" dirty="0">
                        <a:latin typeface="Nikosh" panose="02000000000000000000" pitchFamily="2" charset="0"/>
                        <a:cs typeface="Nikosh" panose="02000000000000000000" pitchFamily="2" charset="0"/>
                      </a:endParaRPr>
                    </a:p>
                  </a:txBody>
                  <a:tcPr/>
                </a:tc>
                <a:tc>
                  <a:txBody>
                    <a:bodyPr/>
                    <a:lstStyle/>
                    <a:p>
                      <a:pPr marL="342900" indent="-342900" algn="just">
                        <a:buFont typeface="Wingdings" panose="05000000000000000000" pitchFamily="2" charset="2"/>
                        <a:buChar char="§"/>
                      </a:pPr>
                      <a:r>
                        <a:rPr lang="bn-BD" sz="2400" dirty="0" smtClean="0">
                          <a:latin typeface="Nikosh" panose="02000000000000000000" pitchFamily="2" charset="0"/>
                          <a:cs typeface="Nikosh" panose="02000000000000000000" pitchFamily="2" charset="0"/>
                        </a:rPr>
                        <a:t>পাঁচ বছরের কম বয়সের শিশু</a:t>
                      </a:r>
                      <a:r>
                        <a:rPr lang="bn-BD" sz="2400" baseline="0" dirty="0" smtClean="0">
                          <a:latin typeface="Nikosh" panose="02000000000000000000" pitchFamily="2" charset="0"/>
                          <a:cs typeface="Nikosh" panose="02000000000000000000" pitchFamily="2" charset="0"/>
                        </a:rPr>
                        <a:t> ও গর্ভবতী মহিলা/দুগ্ধদানকারী মায়ের স্বাস্থ্য ও পুষ্টির উন্নয়ন</a:t>
                      </a:r>
                    </a:p>
                    <a:p>
                      <a:pPr marL="342900" indent="-342900" algn="just">
                        <a:buFont typeface="Wingdings" panose="05000000000000000000" pitchFamily="2" charset="2"/>
                        <a:buChar char="§"/>
                      </a:pPr>
                      <a:r>
                        <a:rPr lang="bn-BD" sz="2400" dirty="0" smtClean="0">
                          <a:latin typeface="Nikosh" panose="02000000000000000000" pitchFamily="2" charset="0"/>
                          <a:cs typeface="Nikosh" panose="02000000000000000000" pitchFamily="2" charset="0"/>
                        </a:rPr>
                        <a:t>বাজারভিত্তিক উৎপাদন</a:t>
                      </a:r>
                      <a:r>
                        <a:rPr lang="bn-BD" sz="2400" baseline="0" dirty="0" smtClean="0">
                          <a:latin typeface="Nikosh" panose="02000000000000000000" pitchFamily="2" charset="0"/>
                          <a:cs typeface="Nikosh" panose="02000000000000000000" pitchFamily="2" charset="0"/>
                        </a:rPr>
                        <a:t> ও আয় বৃদ্ধি</a:t>
                      </a:r>
                    </a:p>
                    <a:p>
                      <a:pPr marL="342900" indent="-342900" algn="just">
                        <a:buFont typeface="Wingdings" panose="05000000000000000000" pitchFamily="2" charset="2"/>
                        <a:buChar char="§"/>
                      </a:pPr>
                      <a:r>
                        <a:rPr lang="bn-BD" sz="2400" baseline="0" dirty="0" smtClean="0">
                          <a:latin typeface="Nikosh" panose="02000000000000000000" pitchFamily="2" charset="0"/>
                          <a:cs typeface="Nikosh" panose="02000000000000000000" pitchFamily="2" charset="0"/>
                        </a:rPr>
                        <a:t>দুর্যোগ ঝুঁকিহ্রাস</a:t>
                      </a: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bn-BD" sz="2400" baseline="0" dirty="0" smtClean="0">
                          <a:latin typeface="Nikosh" panose="02000000000000000000" pitchFamily="2" charset="0"/>
                          <a:cs typeface="Nikosh" panose="02000000000000000000" pitchFamily="2" charset="0"/>
                        </a:rPr>
                        <a:t>বরিশাল, পটুয়াখালী ও বরগুনা জেলার ১১টি উপজেলা</a:t>
                      </a:r>
                      <a:endParaRPr lang="bn-BD" sz="2400" dirty="0" smtClean="0">
                        <a:latin typeface="Nikosh" panose="02000000000000000000" pitchFamily="2" charset="0"/>
                        <a:cs typeface="Nikosh" panose="02000000000000000000" pitchFamily="2" charset="0"/>
                      </a:endParaRPr>
                    </a:p>
                  </a:txBody>
                  <a:tcPr/>
                </a:tc>
              </a:tr>
              <a:tr h="1977636">
                <a:tc>
                  <a:txBody>
                    <a:bodyPr/>
                    <a:lstStyle/>
                    <a:p>
                      <a:pPr algn="ctr"/>
                      <a:r>
                        <a:rPr lang="bn-BD" sz="2400" dirty="0" smtClean="0">
                          <a:latin typeface="Nikosh" panose="02000000000000000000" pitchFamily="2" charset="0"/>
                          <a:cs typeface="Nikosh" panose="02000000000000000000" pitchFamily="2" charset="0"/>
                        </a:rPr>
                        <a:t>প্রসার</a:t>
                      </a:r>
                      <a:endParaRPr lang="bn-BD" sz="2400" dirty="0">
                        <a:latin typeface="Nikosh" panose="02000000000000000000" pitchFamily="2" charset="0"/>
                        <a:cs typeface="Nikosh" panose="02000000000000000000" pitchFamily="2" charset="0"/>
                      </a:endParaRPr>
                    </a:p>
                  </a:txBody>
                  <a:tcPr>
                    <a:solidFill>
                      <a:schemeClr val="accent6">
                        <a:lumMod val="60000"/>
                        <a:lumOff val="40000"/>
                      </a:schemeClr>
                    </a:solidFill>
                  </a:tcPr>
                </a:tc>
                <a:tc>
                  <a:txBody>
                    <a:bodyPr/>
                    <a:lstStyle/>
                    <a:p>
                      <a:pPr algn="ctr"/>
                      <a:r>
                        <a:rPr lang="bn-BD" sz="2400" dirty="0" smtClean="0">
                          <a:latin typeface="Nikosh" panose="02000000000000000000" pitchFamily="2" charset="0"/>
                          <a:cs typeface="Nikosh" panose="02000000000000000000" pitchFamily="2" charset="0"/>
                        </a:rPr>
                        <a:t>৩১৭.০৮</a:t>
                      </a:r>
                      <a:endParaRPr lang="bn-BD" sz="2400" dirty="0">
                        <a:latin typeface="Nikosh" panose="02000000000000000000" pitchFamily="2" charset="0"/>
                        <a:cs typeface="Nikosh" panose="02000000000000000000" pitchFamily="2" charset="0"/>
                      </a:endParaRPr>
                    </a:p>
                  </a:txBody>
                  <a:tcPr>
                    <a:solidFill>
                      <a:schemeClr val="accent6">
                        <a:lumMod val="60000"/>
                        <a:lumOff val="40000"/>
                      </a:schemeClr>
                    </a:solidFill>
                  </a:tcPr>
                </a:tc>
                <a:tc>
                  <a:txBody>
                    <a:bodyPr/>
                    <a:lstStyle/>
                    <a:p>
                      <a:pPr marL="342900" indent="-342900" algn="just">
                        <a:buFont typeface="Wingdings" panose="05000000000000000000" pitchFamily="2" charset="2"/>
                        <a:buChar char="§"/>
                      </a:pPr>
                      <a:r>
                        <a:rPr lang="bn-BD" sz="2400" dirty="0" smtClean="0">
                          <a:latin typeface="Nikosh" panose="02000000000000000000" pitchFamily="2" charset="0"/>
                          <a:cs typeface="Nikosh" panose="02000000000000000000" pitchFamily="2" charset="0"/>
                        </a:rPr>
                        <a:t>দরিদ্র ও</a:t>
                      </a:r>
                      <a:r>
                        <a:rPr lang="bn-BD" sz="2400" baseline="0" dirty="0" smtClean="0">
                          <a:latin typeface="Nikosh" panose="02000000000000000000" pitchFamily="2" charset="0"/>
                          <a:cs typeface="Nikosh" panose="02000000000000000000" pitchFamily="2" charset="0"/>
                        </a:rPr>
                        <a:t> অতিদরিদ্র পরিবারের আয়বৃদ্ধি ও খাদ্য প্রাপ্যতার উন্নয়ন সাধন</a:t>
                      </a:r>
                    </a:p>
                    <a:p>
                      <a:pPr marL="342900" indent="-342900" algn="just">
                        <a:buFont typeface="Wingdings" panose="05000000000000000000" pitchFamily="2" charset="2"/>
                        <a:buChar char="§"/>
                      </a:pPr>
                      <a:r>
                        <a:rPr lang="bn-BD" sz="2400" baseline="0" dirty="0" smtClean="0">
                          <a:latin typeface="Nikosh" panose="02000000000000000000" pitchFamily="2" charset="0"/>
                          <a:cs typeface="Nikosh" panose="02000000000000000000" pitchFamily="2" charset="0"/>
                        </a:rPr>
                        <a:t>গর্ভবতী ও দুগ্ধদানকারী মায়েদের ও </a:t>
                      </a:r>
                      <a:r>
                        <a:rPr lang="bn-BD" sz="2400" dirty="0" smtClean="0">
                          <a:latin typeface="Nikosh" panose="02000000000000000000" pitchFamily="2" charset="0"/>
                          <a:cs typeface="Nikosh" panose="02000000000000000000" pitchFamily="2" charset="0"/>
                        </a:rPr>
                        <a:t>পাঁচ বছরের নিচের শিশুদের </a:t>
                      </a:r>
                      <a:r>
                        <a:rPr lang="bn-BD" sz="2400" baseline="0" dirty="0" smtClean="0">
                          <a:latin typeface="Nikosh" panose="02000000000000000000" pitchFamily="2" charset="0"/>
                          <a:cs typeface="Nikosh" panose="02000000000000000000" pitchFamily="2" charset="0"/>
                        </a:rPr>
                        <a:t>স্বাস্থ্যের উন্নয়ন</a:t>
                      </a:r>
                    </a:p>
                    <a:p>
                      <a:pPr marL="342900" indent="-342900" algn="just">
                        <a:buFont typeface="Wingdings" panose="05000000000000000000" pitchFamily="2" charset="2"/>
                        <a:buChar char="§"/>
                      </a:pPr>
                      <a:r>
                        <a:rPr lang="bn-BD" sz="2400" dirty="0" smtClean="0">
                          <a:latin typeface="Nikosh" panose="02000000000000000000" pitchFamily="2" charset="0"/>
                          <a:cs typeface="Nikosh" panose="02000000000000000000" pitchFamily="2" charset="0"/>
                        </a:rPr>
                        <a:t>দুর্যোগ</a:t>
                      </a:r>
                      <a:r>
                        <a:rPr lang="bn-BD" sz="2400" baseline="0" dirty="0" smtClean="0">
                          <a:latin typeface="Nikosh" panose="02000000000000000000" pitchFamily="2" charset="0"/>
                          <a:cs typeface="Nikosh" panose="02000000000000000000" pitchFamily="2" charset="0"/>
                        </a:rPr>
                        <a:t> মোকাবেলায় প্রতিষ্ঠান ও পরিবারসমূহকে কার্যকরভাবে প্রস্তুত করা</a:t>
                      </a:r>
                    </a:p>
                  </a:txBody>
                  <a:tcPr>
                    <a:solidFill>
                      <a:schemeClr val="accent6">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n-BD" sz="2400" baseline="0" dirty="0" smtClean="0">
                          <a:latin typeface="Nikosh" panose="02000000000000000000" pitchFamily="2" charset="0"/>
                          <a:cs typeface="Nikosh" panose="02000000000000000000" pitchFamily="2" charset="0"/>
                        </a:rPr>
                        <a:t>বটিয়াঘাটা, লোহাগড়া ও শরণখোলা উপজেলা</a:t>
                      </a:r>
                    </a:p>
                    <a:p>
                      <a:pPr algn="just"/>
                      <a:endParaRPr lang="bn-BD" sz="2400" baseline="0" dirty="0" smtClean="0">
                        <a:latin typeface="Nikosh" panose="02000000000000000000" pitchFamily="2" charset="0"/>
                        <a:cs typeface="Nikosh" panose="02000000000000000000" pitchFamily="2" charset="0"/>
                      </a:endParaRPr>
                    </a:p>
                  </a:txBody>
                  <a:tcPr>
                    <a:solidFill>
                      <a:schemeClr val="accent6">
                        <a:lumMod val="60000"/>
                        <a:lumOff val="40000"/>
                      </a:schemeClr>
                    </a:solidFill>
                  </a:tcPr>
                </a:tc>
              </a:tr>
            </a:tbl>
          </a:graphicData>
        </a:graphic>
      </p:graphicFrame>
    </p:spTree>
    <p:extLst>
      <p:ext uri="{BB962C8B-B14F-4D97-AF65-F5344CB8AC3E}">
        <p14:creationId xmlns="" xmlns:p14="http://schemas.microsoft.com/office/powerpoint/2010/main" val="970109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1665" y="723332"/>
            <a:ext cx="10913806" cy="515160"/>
          </a:xfrm>
          <a:prstGeom prst="rect">
            <a:avLst/>
          </a:prstGeom>
        </p:spPr>
        <p:style>
          <a:lnRef idx="3">
            <a:schemeClr val="lt1"/>
          </a:lnRef>
          <a:fillRef idx="1">
            <a:schemeClr val="accent1"/>
          </a:fillRef>
          <a:effectRef idx="1">
            <a:schemeClr val="accent1"/>
          </a:effectRef>
          <a:fontRef idx="minor">
            <a:schemeClr val="lt1"/>
          </a:fontRef>
        </p:style>
        <p:txBody>
          <a:bodyPr/>
          <a:lstStyle/>
          <a:p>
            <a:pPr algn="ctr"/>
            <a:r>
              <a:rPr lang="bn-BD" sz="3200" dirty="0" smtClean="0">
                <a:latin typeface="Nikosh" panose="02000000000000000000" pitchFamily="2" charset="0"/>
                <a:cs typeface="Nikosh" panose="02000000000000000000" pitchFamily="2" charset="0"/>
              </a:rPr>
              <a:t>বর্তমান ২০১৪-১৫ অর্থ বছরে সাম্প্রতিক বন্যা মোকাবেলা ও ত্রাণ কার্যক্রম</a:t>
            </a:r>
            <a:endParaRPr lang="bn-BD" sz="3200" dirty="0">
              <a:latin typeface="Nikosh" panose="02000000000000000000" pitchFamily="2" charset="0"/>
              <a:cs typeface="Nikosh" panose="02000000000000000000" pitchFamily="2" charset="0"/>
            </a:endParaRPr>
          </a:p>
        </p:txBody>
      </p:sp>
      <p:sp>
        <p:nvSpPr>
          <p:cNvPr id="3" name="Content Placeholder 2"/>
          <p:cNvSpPr>
            <a:spLocks noGrp="1"/>
          </p:cNvSpPr>
          <p:nvPr>
            <p:ph idx="1"/>
          </p:nvPr>
        </p:nvSpPr>
        <p:spPr>
          <a:xfrm>
            <a:off x="456978" y="1269242"/>
            <a:ext cx="6905767" cy="5349921"/>
          </a:xfrm>
        </p:spPr>
        <p:txBody>
          <a:bodyPr/>
          <a:lstStyle/>
          <a:p>
            <a:pPr algn="just"/>
            <a:r>
              <a:rPr lang="bn-BD" sz="2400" dirty="0" smtClean="0">
                <a:latin typeface="Nikosh" panose="02000000000000000000" pitchFamily="2" charset="0"/>
                <a:cs typeface="Nikosh" panose="02000000000000000000" pitchFamily="2" charset="0"/>
              </a:rPr>
              <a:t>বন্যা কবলিত ২০টি জেলার ক্ষতিগ্রস্ত ৪,৪২,৫০০ জনকে মোট ৮,৮৫০ মেঃ টন জি আর চাল তাৎক্ষনিক খাদ্য সহায়তা এবং ৩,৫০,০০০ জনকে ১,৭২,০০,০০০/- টাকা নগদ প্রদান</a:t>
            </a:r>
          </a:p>
          <a:p>
            <a:pPr algn="just"/>
            <a:r>
              <a:rPr lang="bn-BD" sz="2400" dirty="0" smtClean="0">
                <a:latin typeface="Nikosh" panose="02000000000000000000" pitchFamily="2" charset="0"/>
                <a:cs typeface="Nikosh" panose="02000000000000000000" pitchFamily="2" charset="0"/>
              </a:rPr>
              <a:t>বন্যায় ক্ষতিগ্রস্ত ১২টি জেলার ৯১,৬৩১টি দুঃস্থ পরিবারকে মাসিক ২০ কেজি হারে ২ মাসের জন্য ৩,৬৬৫ মেঃ টন চাল ভিজিএফ সহায়তা</a:t>
            </a:r>
          </a:p>
          <a:p>
            <a:pPr algn="just"/>
            <a:r>
              <a:rPr lang="bn-BD" sz="2400" dirty="0" smtClean="0">
                <a:latin typeface="Nikosh" panose="02000000000000000000" pitchFamily="2" charset="0"/>
                <a:cs typeface="Nikosh" panose="02000000000000000000" pitchFamily="2" charset="0"/>
              </a:rPr>
              <a:t>বন্যা ও নদীভাঙ্গনে ক্ষতিগ্রস্ত গৃহহীন পরিবারের পুনর্বাসনের লক্ষ্যে ৩৪,৩১১ বান্ডিল ঢেউটিন ও গৃহনির্মাণ ব্যয় বাবদ ১০ কোটি ২৯ লক্ষ ৩৩ হাজার টাকা বরাদ্দ</a:t>
            </a:r>
          </a:p>
          <a:p>
            <a:pPr algn="just"/>
            <a:r>
              <a:rPr lang="bn-BD" sz="2400" dirty="0" smtClean="0">
                <a:latin typeface="Nikosh" panose="02000000000000000000" pitchFamily="2" charset="0"/>
                <a:cs typeface="Nikosh" panose="02000000000000000000" pitchFamily="2" charset="0"/>
              </a:rPr>
              <a:t>আসন্ন শৈত্যপ্রবাহ মোকাবেলায় উত্তরবঙ্গের জেলাসমূহকে অগ্রাধিকার দিয়ে সারাদেশে মোট ২,৫০,১৭০ পিস কম্বল বরাদ্দ দেয়া হয়েছে</a:t>
            </a:r>
          </a:p>
          <a:p>
            <a:pPr algn="just"/>
            <a:r>
              <a:rPr lang="bn-BD" sz="2400" dirty="0" smtClean="0">
                <a:latin typeface="Nikosh" panose="02000000000000000000" pitchFamily="2" charset="0"/>
                <a:cs typeface="Nikosh" panose="02000000000000000000" pitchFamily="2" charset="0"/>
              </a:rPr>
              <a:t>ঈদ উপলক্ষে প্রায় ৯৭ লক্ষ ৩১ হাজার দুঃস্থ পরিবারকে ১০ কেজি হারে ভিজিএফ চাল প্রদান এবং শারদীয় দুর্গাপূজা উপলক্ষে ২৮,০৮৭টি পূজা মন্ডপে ৫০০ কেজি হারে, বৌদ্ধদের প্রবারণা পূর্ণিমা উপলক্ষে ১১৭৬টি বৌদ্ধমন্দিরে ৫০০ কেজি হারে জি আর চাল প্রদান</a:t>
            </a:r>
          </a:p>
          <a:p>
            <a:pPr algn="just"/>
            <a:endParaRPr lang="bn-BD" sz="2400" dirty="0" smtClean="0">
              <a:latin typeface="Nikosh" panose="02000000000000000000" pitchFamily="2" charset="0"/>
              <a:cs typeface="Nikosh" panose="02000000000000000000" pitchFamily="2" charset="0"/>
            </a:endParaRPr>
          </a:p>
          <a:p>
            <a:pPr algn="just"/>
            <a:endParaRPr lang="bn-BD" sz="2400" dirty="0">
              <a:latin typeface="Nikosh" panose="02000000000000000000" pitchFamily="2" charset="0"/>
              <a:cs typeface="Nikosh" panose="02000000000000000000"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492185" y="1664515"/>
            <a:ext cx="4212595" cy="2892737"/>
          </a:xfrm>
          <a:prstGeom prst="rect">
            <a:avLst/>
          </a:prstGeom>
          <a:noFill/>
          <a:effectLst>
            <a:outerShdw blurRad="50800" dist="38100" dir="8100000" algn="tr" rotWithShape="0">
              <a:prstClr val="black">
                <a:alpha val="40000"/>
              </a:prstClr>
            </a:outerShdw>
          </a:effectLst>
        </p:spPr>
      </p:pic>
      <p:sp>
        <p:nvSpPr>
          <p:cNvPr id="4" name="TextBox 3"/>
          <p:cNvSpPr txBox="1"/>
          <p:nvPr/>
        </p:nvSpPr>
        <p:spPr>
          <a:xfrm>
            <a:off x="7610841" y="4673096"/>
            <a:ext cx="4162567" cy="923330"/>
          </a:xfrm>
          <a:prstGeom prst="rect">
            <a:avLst/>
          </a:prstGeom>
          <a:noFill/>
        </p:spPr>
        <p:txBody>
          <a:bodyPr wrap="square" rtlCol="0">
            <a:spAutoFit/>
          </a:bodyPr>
          <a:lstStyle/>
          <a:p>
            <a:r>
              <a:rPr lang="bn-BD" dirty="0" smtClean="0">
                <a:latin typeface="Nikosh" panose="02000000000000000000" pitchFamily="2" charset="0"/>
                <a:cs typeface="Nikosh" panose="02000000000000000000" pitchFamily="2" charset="0"/>
              </a:rPr>
              <a:t>কুড়িগ্রামে বন্যার্তদের মাঝে ত্রাণ বিতরণ করছেন দুর্যোগ ব্যবস্থাপনা ও ত্রাণ মন্ত্রণালয়ের মাননীয় মন্ত্রী জনাব মোফাজ্জল হোসেন চৌধুরী মায়া, এমপি</a:t>
            </a:r>
            <a:endParaRPr lang="bn-BD"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216971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148326515"/>
              </p:ext>
            </p:extLst>
          </p:nvPr>
        </p:nvGraphicFramePr>
        <p:xfrm>
          <a:off x="827314" y="1188720"/>
          <a:ext cx="10831286" cy="5418909"/>
        </p:xfrm>
        <a:graphic>
          <a:graphicData uri="http://schemas.openxmlformats.org/drawingml/2006/table">
            <a:tbl>
              <a:tblPr firstRow="1" bandRow="1">
                <a:tableStyleId>{5C22544A-7EE6-4342-B048-85BDC9FD1C3A}</a:tableStyleId>
              </a:tblPr>
              <a:tblGrid>
                <a:gridCol w="3505200"/>
                <a:gridCol w="1524000"/>
                <a:gridCol w="5802086"/>
              </a:tblGrid>
              <a:tr h="389709">
                <a:tc>
                  <a:txBody>
                    <a:bodyPr/>
                    <a:lstStyle/>
                    <a:p>
                      <a:pPr algn="ctr"/>
                      <a:r>
                        <a:rPr lang="en-US" sz="1800" b="1" dirty="0" err="1" smtClean="0">
                          <a:latin typeface="Nikosh" pitchFamily="2" charset="0"/>
                          <a:cs typeface="Nikosh" pitchFamily="2" charset="0"/>
                        </a:rPr>
                        <a:t>প্রকল্প</a:t>
                      </a:r>
                      <a:r>
                        <a:rPr lang="bn-IN" sz="1800" b="1" dirty="0" smtClean="0">
                          <a:latin typeface="Nikosh" pitchFamily="2" charset="0"/>
                          <a:cs typeface="Nikosh" pitchFamily="2" charset="0"/>
                        </a:rPr>
                        <a:t>ের নাম</a:t>
                      </a:r>
                      <a:endParaRPr lang="bn-BD"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latin typeface="Nikosh" pitchFamily="2" charset="0"/>
                          <a:cs typeface="Nikosh" pitchFamily="2" charset="0"/>
                        </a:rPr>
                        <a:t>বরাদ্দ</a:t>
                      </a:r>
                      <a:r>
                        <a:rPr lang="bn-IN" sz="1800" b="1" dirty="0" smtClean="0">
                          <a:latin typeface="Nikosh" pitchFamily="2" charset="0"/>
                          <a:cs typeface="Nikosh" pitchFamily="2" charset="0"/>
                        </a:rPr>
                        <a:t> (</a:t>
                      </a:r>
                      <a:r>
                        <a:rPr lang="bn-BD" sz="1800" dirty="0" smtClean="0">
                          <a:latin typeface="Nikosh" pitchFamily="2" charset="0"/>
                          <a:cs typeface="Nikosh" pitchFamily="2" charset="0"/>
                        </a:rPr>
                        <a:t>লক্ষ</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টাকা</a:t>
                      </a:r>
                      <a:r>
                        <a:rPr lang="bn-IN" sz="1800" dirty="0" smtClean="0">
                          <a:latin typeface="Nikosh" pitchFamily="2" charset="0"/>
                          <a:cs typeface="Nikosh" pitchFamily="2" charset="0"/>
                        </a:rPr>
                        <a:t>)</a:t>
                      </a:r>
                      <a:endParaRPr lang="en-US" sz="1800" dirty="0" smtClean="0">
                        <a:latin typeface="Nikosh" pitchFamily="2" charset="0"/>
                        <a:cs typeface="Nikosh" pitchFamily="2" charset="0"/>
                      </a:endParaRPr>
                    </a:p>
                  </a:txBody>
                  <a:tcPr/>
                </a:tc>
                <a:tc>
                  <a:txBody>
                    <a:bodyPr/>
                    <a:lstStyle/>
                    <a:p>
                      <a:pPr algn="ctr"/>
                      <a:r>
                        <a:rPr lang="en-US" sz="1800" b="1" dirty="0" err="1" smtClean="0">
                          <a:latin typeface="Nikosh" pitchFamily="2" charset="0"/>
                          <a:cs typeface="Nikosh" pitchFamily="2" charset="0"/>
                        </a:rPr>
                        <a:t>প্রকল্পের</a:t>
                      </a:r>
                      <a:r>
                        <a:rPr lang="en-US" sz="1800" b="1" dirty="0" smtClean="0">
                          <a:latin typeface="Nikosh" pitchFamily="2" charset="0"/>
                          <a:cs typeface="Nikosh" pitchFamily="2" charset="0"/>
                        </a:rPr>
                        <a:t> </a:t>
                      </a:r>
                      <a:r>
                        <a:rPr lang="en-US" sz="1800" b="1" dirty="0" err="1" smtClean="0">
                          <a:latin typeface="Nikosh" pitchFamily="2" charset="0"/>
                          <a:cs typeface="Nikosh" pitchFamily="2" charset="0"/>
                        </a:rPr>
                        <a:t>উদ্দেশ্য</a:t>
                      </a:r>
                      <a:endParaRPr lang="bn-BD" dirty="0"/>
                    </a:p>
                  </a:txBody>
                  <a:tcPr/>
                </a:tc>
              </a:tr>
              <a:tr h="902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latin typeface="Nikosh" pitchFamily="2" charset="0"/>
                          <a:cs typeface="Nikosh" pitchFamily="2" charset="0"/>
                        </a:rPr>
                        <a:t>কম্প্রিহেনসিভ</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ডিজাস্টার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ম্যানেজমেন্ট</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প্রোগ্রাম</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সিডিএমপি</a:t>
                      </a:r>
                      <a:r>
                        <a:rPr lang="en-US" sz="1800" dirty="0" smtClean="0">
                          <a:latin typeface="Nikosh" pitchFamily="2" charset="0"/>
                          <a:cs typeface="Nikosh" pitchFamily="2" charset="0"/>
                        </a:rPr>
                        <a:t>) ফেজ-২</a:t>
                      </a:r>
                    </a:p>
                  </a:txBody>
                  <a:tcPr/>
                </a:tc>
                <a:tc>
                  <a:txBody>
                    <a:bodyPr/>
                    <a:lstStyle/>
                    <a:p>
                      <a:pPr algn="ctr"/>
                      <a:r>
                        <a:rPr lang="en-US" sz="1800" dirty="0" smtClean="0">
                          <a:latin typeface="Nikosh" pitchFamily="2" charset="0"/>
                          <a:cs typeface="Nikosh" pitchFamily="2" charset="0"/>
                        </a:rPr>
                        <a:t>৩৬১১৬.৯১</a:t>
                      </a:r>
                      <a:endParaRPr lang="bn-BD" dirty="0"/>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err="1" smtClean="0">
                          <a:latin typeface="Nikosh" pitchFamily="2" charset="0"/>
                          <a:cs typeface="Nikosh" pitchFamily="2" charset="0"/>
                        </a:rPr>
                        <a:t>সার্বিক</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দুর্যোগ</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ব্যবস্থাপনায়</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সরকারী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প্রতিষ্ঠানসমূহের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সক্ষমতা</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বৃদ্ধি</a:t>
                      </a:r>
                      <a:endParaRPr lang="bn-IN" sz="1800" dirty="0" smtClean="0">
                        <a:latin typeface="Nikosh" pitchFamily="2" charset="0"/>
                        <a:cs typeface="Nikosh" pitchFamily="2" charset="0"/>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err="1" smtClean="0">
                          <a:latin typeface="Nikosh" pitchFamily="2" charset="0"/>
                          <a:cs typeface="Nikosh" pitchFamily="2" charset="0"/>
                        </a:rPr>
                        <a:t>কাঠামোগত</a:t>
                      </a:r>
                      <a:r>
                        <a:rPr lang="en-US" sz="1800" dirty="0" smtClean="0">
                          <a:latin typeface="Nikosh" pitchFamily="2" charset="0"/>
                          <a:cs typeface="Nikosh" pitchFamily="2" charset="0"/>
                        </a:rPr>
                        <a:t> ও অ-</a:t>
                      </a:r>
                      <a:r>
                        <a:rPr lang="en-US" sz="1800" dirty="0" err="1" smtClean="0">
                          <a:latin typeface="Nikosh" pitchFamily="2" charset="0"/>
                          <a:cs typeface="Nikosh" pitchFamily="2" charset="0"/>
                        </a:rPr>
                        <a:t>কাঠামোগত</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উদ্যোগের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মাধ্যমে</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গ্রামীণ</a:t>
                      </a:r>
                      <a:r>
                        <a:rPr lang="en-US" sz="1800" dirty="0" smtClean="0">
                          <a:latin typeface="Nikosh" pitchFamily="2" charset="0"/>
                          <a:cs typeface="Nikosh" pitchFamily="2" charset="0"/>
                        </a:rPr>
                        <a:t> ও </a:t>
                      </a:r>
                      <a:r>
                        <a:rPr lang="en-US" sz="1800" dirty="0" err="1" smtClean="0">
                          <a:latin typeface="Nikosh" pitchFamily="2" charset="0"/>
                          <a:cs typeface="Nikosh" pitchFamily="2" charset="0"/>
                        </a:rPr>
                        <a:t>নগর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জনগোষ্ঠীর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ঝুঁকিহ্রাস</a:t>
                      </a:r>
                      <a:r>
                        <a:rPr lang="bn-IN" sz="1800" baseline="0" dirty="0" smtClean="0">
                          <a:latin typeface="Nikosh" pitchFamily="2" charset="0"/>
                          <a:cs typeface="Nikosh" pitchFamily="2" charset="0"/>
                        </a:rPr>
                        <a:t> </a:t>
                      </a:r>
                      <a:r>
                        <a:rPr lang="en-US" sz="1800" dirty="0" smtClean="0">
                          <a:latin typeface="Nikosh" pitchFamily="2" charset="0"/>
                          <a:cs typeface="Nikosh" pitchFamily="2" charset="0"/>
                        </a:rPr>
                        <a:t>ও </a:t>
                      </a:r>
                      <a:r>
                        <a:rPr lang="en-US" sz="1800" dirty="0" err="1" smtClean="0">
                          <a:latin typeface="Nikosh" pitchFamily="2" charset="0"/>
                          <a:cs typeface="Nikosh" pitchFamily="2" charset="0"/>
                        </a:rPr>
                        <a:t>বিপদাপন্নতা</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কমিয়ে</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আনা</a:t>
                      </a:r>
                      <a:endParaRPr lang="bn-BD" sz="1800" dirty="0"/>
                    </a:p>
                  </a:txBody>
                  <a:tcPr/>
                </a:tc>
              </a:tr>
              <a:tr h="811899">
                <a:tc>
                  <a:txBody>
                    <a:bodyPr/>
                    <a:lstStyle/>
                    <a:p>
                      <a:r>
                        <a:rPr lang="en-US" sz="1600" b="0" dirty="0" smtClean="0">
                          <a:latin typeface="Nikosh" pitchFamily="2" charset="0"/>
                          <a:cs typeface="Nikosh" pitchFamily="2" charset="0"/>
                        </a:rPr>
                        <a:t>Construction of Multipurpose Cyclone Shelter in the Coastal belt of Bangladesh</a:t>
                      </a:r>
                      <a:endParaRPr lang="bn-BD" sz="1600" b="0" dirty="0"/>
                    </a:p>
                  </a:txBody>
                  <a:tcPr/>
                </a:tc>
                <a:tc>
                  <a:txBody>
                    <a:bodyPr/>
                    <a:lstStyle/>
                    <a:p>
                      <a:pPr algn="ctr"/>
                      <a:r>
                        <a:rPr lang="en-US" dirty="0" smtClean="0">
                          <a:latin typeface="Nikosh" pitchFamily="2" charset="0"/>
                          <a:cs typeface="Nikosh" pitchFamily="2" charset="0"/>
                        </a:rPr>
                        <a:t>১৯৯৭৮.৯৪</a:t>
                      </a:r>
                      <a:endParaRPr lang="bn-BD" dirty="0"/>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err="1" smtClean="0">
                          <a:latin typeface="Nikosh" pitchFamily="2" charset="0"/>
                          <a:cs typeface="Nikosh" pitchFamily="2" charset="0"/>
                        </a:rPr>
                        <a:t>দুর্যোগ</a:t>
                      </a:r>
                      <a:r>
                        <a:rPr lang="en-US" dirty="0" smtClean="0">
                          <a:latin typeface="Nikosh" pitchFamily="2" charset="0"/>
                          <a:cs typeface="Nikosh" pitchFamily="2" charset="0"/>
                        </a:rPr>
                        <a:t> </a:t>
                      </a:r>
                      <a:r>
                        <a:rPr lang="en-US" dirty="0" err="1" smtClean="0">
                          <a:latin typeface="Nikosh" pitchFamily="2" charset="0"/>
                          <a:cs typeface="Nikosh" pitchFamily="2" charset="0"/>
                        </a:rPr>
                        <a:t>কালীন</a:t>
                      </a:r>
                      <a:r>
                        <a:rPr lang="en-US" dirty="0" smtClean="0">
                          <a:latin typeface="Nikosh" pitchFamily="2" charset="0"/>
                          <a:cs typeface="Nikosh" pitchFamily="2" charset="0"/>
                        </a:rPr>
                        <a:t> </a:t>
                      </a:r>
                      <a:r>
                        <a:rPr lang="en-US" dirty="0" err="1" smtClean="0">
                          <a:latin typeface="Nikosh" pitchFamily="2" charset="0"/>
                          <a:cs typeface="Nikosh" pitchFamily="2" charset="0"/>
                        </a:rPr>
                        <a:t>সময়ে</a:t>
                      </a:r>
                      <a:r>
                        <a:rPr lang="en-US" dirty="0" smtClean="0">
                          <a:latin typeface="Nikosh" pitchFamily="2" charset="0"/>
                          <a:cs typeface="Nikosh" pitchFamily="2" charset="0"/>
                        </a:rPr>
                        <a:t> </a:t>
                      </a:r>
                      <a:r>
                        <a:rPr lang="en-US" dirty="0" err="1" smtClean="0">
                          <a:latin typeface="Nikosh" pitchFamily="2" charset="0"/>
                          <a:cs typeface="Nikosh" pitchFamily="2" charset="0"/>
                        </a:rPr>
                        <a:t>উপকূলীয়</a:t>
                      </a:r>
                      <a:r>
                        <a:rPr lang="en-US" dirty="0" smtClean="0">
                          <a:latin typeface="Nikosh" pitchFamily="2" charset="0"/>
                          <a:cs typeface="Nikosh" pitchFamily="2" charset="0"/>
                        </a:rPr>
                        <a:t> </a:t>
                      </a:r>
                      <a:r>
                        <a:rPr lang="en-US" dirty="0" err="1" smtClean="0">
                          <a:latin typeface="Nikosh" pitchFamily="2" charset="0"/>
                          <a:cs typeface="Nikosh" pitchFamily="2" charset="0"/>
                        </a:rPr>
                        <a:t>দরিদ্র্য</a:t>
                      </a:r>
                      <a:r>
                        <a:rPr lang="en-US" dirty="0" smtClean="0">
                          <a:latin typeface="Nikosh" pitchFamily="2" charset="0"/>
                          <a:cs typeface="Nikosh" pitchFamily="2" charset="0"/>
                        </a:rPr>
                        <a:t> </a:t>
                      </a:r>
                      <a:r>
                        <a:rPr lang="en-US" dirty="0" err="1" smtClean="0">
                          <a:latin typeface="Nikosh" pitchFamily="2" charset="0"/>
                          <a:cs typeface="Nikosh" pitchFamily="2" charset="0"/>
                        </a:rPr>
                        <a:t>জনগণ</a:t>
                      </a:r>
                      <a:r>
                        <a:rPr lang="bn-IN" dirty="0" smtClean="0">
                          <a:latin typeface="Nikosh" pitchFamily="2" charset="0"/>
                          <a:cs typeface="Nikosh" pitchFamily="2" charset="0"/>
                        </a:rPr>
                        <a:t>কে</a:t>
                      </a:r>
                      <a:r>
                        <a:rPr lang="en-US" dirty="0" smtClean="0">
                          <a:latin typeface="Nikosh" pitchFamily="2" charset="0"/>
                          <a:cs typeface="Nikosh" pitchFamily="2" charset="0"/>
                        </a:rPr>
                        <a:t> </a:t>
                      </a:r>
                      <a:r>
                        <a:rPr lang="bn-IN" dirty="0" smtClean="0">
                          <a:latin typeface="Nikosh" pitchFamily="2" charset="0"/>
                          <a:cs typeface="Nikosh" pitchFamily="2" charset="0"/>
                        </a:rPr>
                        <a:t> </a:t>
                      </a:r>
                      <a:r>
                        <a:rPr lang="en-US" dirty="0" err="1" smtClean="0">
                          <a:latin typeface="Nikosh" pitchFamily="2" charset="0"/>
                          <a:cs typeface="Nikosh" pitchFamily="2" charset="0"/>
                        </a:rPr>
                        <a:t>আশ্রয়</a:t>
                      </a:r>
                      <a:r>
                        <a:rPr lang="en-US" dirty="0" smtClean="0">
                          <a:latin typeface="Nikosh" pitchFamily="2" charset="0"/>
                          <a:cs typeface="Nikosh" pitchFamily="2" charset="0"/>
                        </a:rPr>
                        <a:t> </a:t>
                      </a:r>
                      <a:r>
                        <a:rPr lang="en-US" dirty="0" err="1" smtClean="0">
                          <a:latin typeface="Nikosh" pitchFamily="2" charset="0"/>
                          <a:cs typeface="Nikosh" pitchFamily="2" charset="0"/>
                        </a:rPr>
                        <a:t>প্রদান</a:t>
                      </a:r>
                      <a:endParaRPr lang="bn-IN" dirty="0" smtClean="0">
                        <a:latin typeface="Nikosh" pitchFamily="2" charset="0"/>
                        <a:cs typeface="Nikosh" pitchFamily="2" charset="0"/>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err="1" smtClean="0">
                          <a:latin typeface="Nikosh" pitchFamily="2" charset="0"/>
                          <a:cs typeface="Nikosh" pitchFamily="2" charset="0"/>
                        </a:rPr>
                        <a:t>স্বাভাবিক</a:t>
                      </a:r>
                      <a:r>
                        <a:rPr lang="en-US" dirty="0" smtClean="0">
                          <a:latin typeface="Nikosh" pitchFamily="2" charset="0"/>
                          <a:cs typeface="Nikosh" pitchFamily="2" charset="0"/>
                        </a:rPr>
                        <a:t> </a:t>
                      </a:r>
                      <a:r>
                        <a:rPr lang="en-US" dirty="0" err="1" smtClean="0">
                          <a:latin typeface="Nikosh" pitchFamily="2" charset="0"/>
                          <a:cs typeface="Nikosh" pitchFamily="2" charset="0"/>
                        </a:rPr>
                        <a:t>সময়ে</a:t>
                      </a:r>
                      <a:r>
                        <a:rPr lang="en-US" dirty="0" smtClean="0">
                          <a:latin typeface="Nikosh" pitchFamily="2" charset="0"/>
                          <a:cs typeface="Nikosh" pitchFamily="2" charset="0"/>
                        </a:rPr>
                        <a:t> </a:t>
                      </a:r>
                      <a:r>
                        <a:rPr lang="en-US" dirty="0" err="1" smtClean="0">
                          <a:latin typeface="Nikosh" pitchFamily="2" charset="0"/>
                          <a:cs typeface="Nikosh" pitchFamily="2" charset="0"/>
                        </a:rPr>
                        <a:t>আশ্রয়কেন্দ্র</a:t>
                      </a:r>
                      <a:r>
                        <a:rPr lang="en-US" dirty="0" smtClean="0">
                          <a:latin typeface="Nikosh" pitchFamily="2" charset="0"/>
                          <a:cs typeface="Nikosh" pitchFamily="2" charset="0"/>
                        </a:rPr>
                        <a:t> </a:t>
                      </a:r>
                      <a:r>
                        <a:rPr lang="en-US" dirty="0" err="1" smtClean="0">
                          <a:latin typeface="Nikosh" pitchFamily="2" charset="0"/>
                          <a:cs typeface="Nikosh" pitchFamily="2" charset="0"/>
                        </a:rPr>
                        <a:t>গুলো</a:t>
                      </a:r>
                      <a:r>
                        <a:rPr lang="en-US" dirty="0" smtClean="0">
                          <a:latin typeface="Nikosh" pitchFamily="2" charset="0"/>
                          <a:cs typeface="Nikosh" pitchFamily="2" charset="0"/>
                        </a:rPr>
                        <a:t> </a:t>
                      </a:r>
                      <a:r>
                        <a:rPr lang="en-US" dirty="0" err="1" smtClean="0">
                          <a:latin typeface="Nikosh" pitchFamily="2" charset="0"/>
                          <a:cs typeface="Nikosh" pitchFamily="2" charset="0"/>
                        </a:rPr>
                        <a:t>শিক্ষা</a:t>
                      </a:r>
                      <a:r>
                        <a:rPr lang="en-US" dirty="0" smtClean="0">
                          <a:latin typeface="Nikosh" pitchFamily="2" charset="0"/>
                          <a:cs typeface="Nikosh" pitchFamily="2" charset="0"/>
                        </a:rPr>
                        <a:t> </a:t>
                      </a:r>
                      <a:r>
                        <a:rPr lang="en-US" dirty="0" err="1" smtClean="0">
                          <a:latin typeface="Nikosh" pitchFamily="2" charset="0"/>
                          <a:cs typeface="Nikosh" pitchFamily="2" charset="0"/>
                        </a:rPr>
                        <a:t>অবকাঠামো</a:t>
                      </a:r>
                      <a:r>
                        <a:rPr lang="bn-IN" dirty="0" smtClean="0">
                          <a:latin typeface="Nikosh" pitchFamily="2" charset="0"/>
                          <a:cs typeface="Nikosh" pitchFamily="2" charset="0"/>
                        </a:rPr>
                        <a:t> হিসেবে ব্যবহার করা</a:t>
                      </a:r>
                      <a:endParaRPr lang="en-US" dirty="0" smtClean="0">
                        <a:latin typeface="Nikosh" pitchFamily="2" charset="0"/>
                        <a:cs typeface="Nikosh" pitchFamily="2" charset="0"/>
                      </a:endParaRPr>
                    </a:p>
                  </a:txBody>
                  <a:tcPr/>
                </a:tc>
              </a:tr>
              <a:tr h="902110">
                <a:tc>
                  <a:txBody>
                    <a:bodyPr/>
                    <a:lstStyle/>
                    <a:p>
                      <a:r>
                        <a:rPr lang="en-US" sz="1800" b="0" dirty="0" err="1" smtClean="0">
                          <a:latin typeface="Nikosh" pitchFamily="2" charset="0"/>
                          <a:cs typeface="Nikosh" pitchFamily="2" charset="0"/>
                        </a:rPr>
                        <a:t>প্রকিউরমেন্ট</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অফ</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ইক্যুইপমেন্ট</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ফর</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সার্চ</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এন্ড</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রেসকিউ</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অপারেশন</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ফর</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আর্থকোয়েক</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এন্ড</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আদার</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ডিজাস্টার</a:t>
                      </a:r>
                      <a:r>
                        <a:rPr lang="en-US" sz="1800" b="0" dirty="0" smtClean="0">
                          <a:latin typeface="Nikosh" pitchFamily="2" charset="0"/>
                          <a:cs typeface="Nikosh" pitchFamily="2" charset="0"/>
                        </a:rPr>
                        <a:t> (ফেজ-২)</a:t>
                      </a:r>
                      <a:endParaRPr lang="bn-BD" b="0" dirty="0"/>
                    </a:p>
                  </a:txBody>
                  <a:tcPr/>
                </a:tc>
                <a:tc>
                  <a:txBody>
                    <a:bodyPr/>
                    <a:lstStyle/>
                    <a:p>
                      <a:pPr algn="ctr"/>
                      <a:r>
                        <a:rPr lang="bn-BD" sz="1800" dirty="0" smtClean="0">
                          <a:latin typeface="Nikosh" pitchFamily="2" charset="0"/>
                          <a:cs typeface="Nikosh" pitchFamily="2" charset="0"/>
                        </a:rPr>
                        <a:t>১৫৮৯১.৩২</a:t>
                      </a:r>
                      <a:endParaRPr lang="bn-BD" dirty="0"/>
                    </a:p>
                  </a:txBody>
                  <a:tcPr/>
                </a:tc>
                <a:tc>
                  <a:txBody>
                    <a:bodyPr/>
                    <a:lstStyle/>
                    <a:p>
                      <a:pPr marL="285750" indent="-285750">
                        <a:buFont typeface="Wingdings" panose="05000000000000000000" pitchFamily="2" charset="2"/>
                        <a:buChar char="§"/>
                      </a:pPr>
                      <a:r>
                        <a:rPr lang="bn-BD" dirty="0" smtClean="0">
                          <a:latin typeface="Nikosh" pitchFamily="2" charset="0"/>
                          <a:cs typeface="Nikosh" pitchFamily="2" charset="0"/>
                        </a:rPr>
                        <a:t>দুর্যোগ পরবর্তী অনুসন্ধান ও উদ্ধার কার্যক্রম পরিচালনার জন্য প্রয়োজনীয় ভারী ও হালকা যন্ত্রপাতি সংগ্রহ করা</a:t>
                      </a:r>
                      <a:endParaRPr lang="bn-BD" dirty="0"/>
                    </a:p>
                  </a:txBody>
                  <a:tcPr/>
                </a:tc>
              </a:tr>
              <a:tr h="902110">
                <a:tc>
                  <a:txBody>
                    <a:bodyPr/>
                    <a:lstStyle/>
                    <a:p>
                      <a:r>
                        <a:rPr lang="en-US" sz="1800" b="0" dirty="0" err="1" smtClean="0">
                          <a:latin typeface="Nikosh" pitchFamily="2" charset="0"/>
                          <a:cs typeface="Nikosh" pitchFamily="2" charset="0"/>
                        </a:rPr>
                        <a:t>বন্যাপ্রবণ</a:t>
                      </a:r>
                      <a:r>
                        <a:rPr lang="en-US" sz="1800" b="0" dirty="0" smtClean="0">
                          <a:latin typeface="Nikosh" pitchFamily="2" charset="0"/>
                          <a:cs typeface="Nikosh" pitchFamily="2" charset="0"/>
                        </a:rPr>
                        <a:t> ও </a:t>
                      </a:r>
                      <a:r>
                        <a:rPr lang="en-US" sz="1800" b="0" dirty="0" err="1" smtClean="0">
                          <a:latin typeface="Nikosh" pitchFamily="2" charset="0"/>
                          <a:cs typeface="Nikosh" pitchFamily="2" charset="0"/>
                        </a:rPr>
                        <a:t>নদী</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ভাঙ্গন</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এলাকায়</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বন্যা</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আশ্রয়কেন্দ্র</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নির্মাণ</a:t>
                      </a:r>
                      <a:endParaRPr lang="bn-BD" b="0" dirty="0"/>
                    </a:p>
                  </a:txBody>
                  <a:tcPr/>
                </a:tc>
                <a:tc>
                  <a:txBody>
                    <a:bodyPr/>
                    <a:lstStyle/>
                    <a:p>
                      <a:pPr algn="ctr"/>
                      <a:r>
                        <a:rPr lang="bn-BD" sz="1800" dirty="0" smtClean="0">
                          <a:latin typeface="Nikosh" pitchFamily="2" charset="0"/>
                          <a:cs typeface="Nikosh" pitchFamily="2" charset="0"/>
                        </a:rPr>
                        <a:t>১৭৪৬১.০০</a:t>
                      </a:r>
                      <a:endParaRPr lang="bn-BD" dirty="0"/>
                    </a:p>
                  </a:txBody>
                  <a:tcPr/>
                </a:tc>
                <a:tc>
                  <a:txBody>
                    <a:bodyPr/>
                    <a:lstStyle/>
                    <a:p>
                      <a:pPr marL="285750" indent="-285750" algn="just">
                        <a:buFont typeface="Wingdings" panose="05000000000000000000" pitchFamily="2" charset="2"/>
                        <a:buChar char="§"/>
                      </a:pPr>
                      <a:r>
                        <a:rPr lang="bn-IN" sz="1800" dirty="0" smtClean="0">
                          <a:latin typeface="Nikosh" pitchFamily="2" charset="0"/>
                          <a:cs typeface="Nikosh" pitchFamily="2" charset="0"/>
                        </a:rPr>
                        <a:t>বন্যা ও নদীভাঙ্গন কবলিত</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দরিদ্র্য</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জনগণ</a:t>
                      </a:r>
                      <a:r>
                        <a:rPr lang="bn-IN" sz="1800" dirty="0" smtClean="0">
                          <a:latin typeface="Nikosh" pitchFamily="2" charset="0"/>
                          <a:cs typeface="Nikosh" pitchFamily="2" charset="0"/>
                        </a:rPr>
                        <a:t>কে </a:t>
                      </a:r>
                      <a:r>
                        <a:rPr lang="en-US" sz="1800" dirty="0" err="1" smtClean="0">
                          <a:latin typeface="Nikosh" pitchFamily="2" charset="0"/>
                          <a:cs typeface="Nikosh" pitchFamily="2" charset="0"/>
                        </a:rPr>
                        <a:t>আশ্রয়</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প্রদান</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এবং</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তাদের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জান</a:t>
                      </a:r>
                      <a:r>
                        <a:rPr lang="en-US" sz="1800" dirty="0" smtClean="0">
                          <a:latin typeface="Nikosh" pitchFamily="2" charset="0"/>
                          <a:cs typeface="Nikosh" pitchFamily="2" charset="0"/>
                        </a:rPr>
                        <a:t> </a:t>
                      </a:r>
                      <a:r>
                        <a:rPr lang="bn-IN" sz="1800" dirty="0" smtClean="0">
                          <a:latin typeface="Nikosh" pitchFamily="2" charset="0"/>
                          <a:cs typeface="Nikosh" pitchFamily="2" charset="0"/>
                        </a:rPr>
                        <a:t>ও</a:t>
                      </a:r>
                      <a:r>
                        <a:rPr lang="bn-IN" sz="1800" baseline="0" dirty="0" smtClean="0">
                          <a:latin typeface="Nikosh" pitchFamily="2" charset="0"/>
                          <a:cs typeface="Nikosh" pitchFamily="2" charset="0"/>
                        </a:rPr>
                        <a:t> </a:t>
                      </a:r>
                      <a:r>
                        <a:rPr lang="en-US" sz="1800" dirty="0" err="1" smtClean="0">
                          <a:latin typeface="Nikosh" pitchFamily="2" charset="0"/>
                          <a:cs typeface="Nikosh" pitchFamily="2" charset="0"/>
                        </a:rPr>
                        <a:t>মালের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দুর্যোগ</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ঝুঁকিহ্রাস</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কর</a:t>
                      </a:r>
                      <a:r>
                        <a:rPr lang="bn-IN" sz="1800" dirty="0" smtClean="0">
                          <a:latin typeface="Nikosh" pitchFamily="2" charset="0"/>
                          <a:cs typeface="Nikosh" pitchFamily="2" charset="0"/>
                        </a:rPr>
                        <a:t>ণের</a:t>
                      </a:r>
                      <a:r>
                        <a:rPr lang="bn-IN" sz="1800" baseline="0" dirty="0" smtClean="0">
                          <a:latin typeface="Nikosh" pitchFamily="2" charset="0"/>
                          <a:cs typeface="Nikosh" pitchFamily="2" charset="0"/>
                        </a:rPr>
                        <a:t> জন্য  </a:t>
                      </a:r>
                      <a:r>
                        <a:rPr lang="en-US" sz="1800" b="0" dirty="0" err="1" smtClean="0">
                          <a:latin typeface="Nikosh" pitchFamily="2" charset="0"/>
                          <a:cs typeface="Nikosh" pitchFamily="2" charset="0"/>
                        </a:rPr>
                        <a:t>বন্যা</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আশ্রয়কেন্দ্র</a:t>
                      </a:r>
                      <a:r>
                        <a:rPr lang="bn-IN" sz="1800" b="0" dirty="0" smtClean="0">
                          <a:latin typeface="Nikosh" pitchFamily="2" charset="0"/>
                          <a:cs typeface="Nikosh" pitchFamily="2" charset="0"/>
                        </a:rPr>
                        <a:t> তৈরি</a:t>
                      </a:r>
                      <a:endParaRPr lang="bn-IN" sz="1800" dirty="0" smtClean="0">
                        <a:latin typeface="Nikosh" pitchFamily="2" charset="0"/>
                        <a:cs typeface="Nikosh" pitchFamily="2" charset="0"/>
                      </a:endParaRPr>
                    </a:p>
                    <a:p>
                      <a:pPr marL="285750" indent="-285750" algn="just">
                        <a:buFont typeface="Wingdings" panose="05000000000000000000" pitchFamily="2" charset="2"/>
                        <a:buChar char="§"/>
                      </a:pPr>
                      <a:r>
                        <a:rPr lang="en-US" sz="1800" dirty="0" err="1" smtClean="0">
                          <a:latin typeface="Nikosh" pitchFamily="2" charset="0"/>
                          <a:cs typeface="Nikosh" pitchFamily="2" charset="0"/>
                        </a:rPr>
                        <a:t>স্বাভাবিক</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সময়ে</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আশ্রয়কেন্দ্র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গুলো</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শিক্ষা</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অবকাঠামো</a:t>
                      </a:r>
                      <a:r>
                        <a:rPr lang="bn-IN" sz="1800" dirty="0" smtClean="0">
                          <a:latin typeface="Nikosh" pitchFamily="2" charset="0"/>
                          <a:cs typeface="Nikosh" pitchFamily="2" charset="0"/>
                        </a:rPr>
                        <a:t> হিসেবে ব্যবহার করা</a:t>
                      </a:r>
                      <a:endParaRPr lang="bn-BD" dirty="0"/>
                    </a:p>
                  </a:txBody>
                  <a:tcPr/>
                </a:tc>
              </a:tr>
              <a:tr h="1443375">
                <a:tc>
                  <a:txBody>
                    <a:bodyPr/>
                    <a:lstStyle/>
                    <a:p>
                      <a:pPr algn="l"/>
                      <a:r>
                        <a:rPr lang="en-US" sz="1600" b="0" dirty="0" smtClean="0">
                          <a:solidFill>
                            <a:schemeClr val="tx1"/>
                          </a:solidFill>
                          <a:latin typeface="Nikosh" pitchFamily="2" charset="0"/>
                          <a:cs typeface="Nikosh" pitchFamily="2" charset="0"/>
                        </a:rPr>
                        <a:t>Emergency 2007 Cyclone Recovery and Restoration Project (ECRRP)</a:t>
                      </a:r>
                      <a:endParaRPr lang="bn-BD" sz="1600" b="0" dirty="0"/>
                    </a:p>
                  </a:txBody>
                  <a:tcPr/>
                </a:tc>
                <a:tc>
                  <a:txBody>
                    <a:bodyPr/>
                    <a:lstStyle/>
                    <a:p>
                      <a:pPr algn="ctr"/>
                      <a:r>
                        <a:rPr lang="en-US" sz="1800" dirty="0" smtClean="0">
                          <a:latin typeface="Nikosh" pitchFamily="2" charset="0"/>
                          <a:cs typeface="Nikosh" pitchFamily="2" charset="0"/>
                        </a:rPr>
                        <a:t>৬৮৯৫.০০</a:t>
                      </a:r>
                      <a:endParaRPr lang="bn-BD"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sz="1800" dirty="0" smtClean="0">
                          <a:latin typeface="Nikosh" pitchFamily="2" charset="0"/>
                          <a:cs typeface="Nikosh" pitchFamily="2" charset="0"/>
                        </a:rPr>
                        <a:t>সিডর আক্রান্ত এলাকায় অবকাঠামোগত ক্ষয়ক্ষতি ও জনগোষ্ঠীর জীবিকায়ন পুনরুদ্ধার প্রক্রিয়ায় সহায়তা প্রদান</a:t>
                      </a:r>
                      <a:endParaRPr lang="bn-IN" sz="1800" dirty="0" smtClean="0">
                        <a:latin typeface="Nikosh" pitchFamily="2" charset="0"/>
                        <a:cs typeface="Nikosh" pitchFamily="2"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sz="1800" dirty="0" smtClean="0">
                          <a:latin typeface="Nikosh" pitchFamily="2" charset="0"/>
                          <a:cs typeface="Nikosh" pitchFamily="2" charset="0"/>
                        </a:rPr>
                        <a:t>দুর্যোগ বিষয়ক তথ্যাদি দ্রুততার সাথে জনগনের কাছে পৌছান</a:t>
                      </a:r>
                      <a:endParaRPr lang="bn-IN" sz="1800" dirty="0" smtClean="0">
                        <a:latin typeface="Nikosh" pitchFamily="2" charset="0"/>
                        <a:cs typeface="Nikosh" pitchFamily="2"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sz="1800" dirty="0" smtClean="0">
                          <a:latin typeface="Nikosh" pitchFamily="2" charset="0"/>
                          <a:cs typeface="Nikosh" pitchFamily="2" charset="0"/>
                        </a:rPr>
                        <a:t>দুর্যোগোত্তর কালে আধুনিক প্রযুক্তি প্রয়োগের মাধ্যমে প্রকৃত ক্ষয়ক্ষতি নিরুপন</a:t>
                      </a:r>
                      <a:endParaRPr lang="bn-IN" sz="1800" dirty="0" smtClean="0">
                        <a:latin typeface="Nikosh" pitchFamily="2" charset="0"/>
                        <a:cs typeface="Nikosh" pitchFamily="2"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sz="1800" dirty="0" smtClean="0">
                          <a:latin typeface="Nikosh" pitchFamily="2" charset="0"/>
                          <a:cs typeface="Nikosh" pitchFamily="2" charset="0"/>
                        </a:rPr>
                        <a:t>জরুরী </a:t>
                      </a:r>
                      <a:r>
                        <a:rPr lang="bn-IN" sz="1800" dirty="0" smtClean="0">
                          <a:latin typeface="Nikosh" pitchFamily="2" charset="0"/>
                          <a:cs typeface="Nikosh" pitchFamily="2" charset="0"/>
                        </a:rPr>
                        <a:t>উদ্ধারকারী </a:t>
                      </a:r>
                      <a:r>
                        <a:rPr lang="bn-BD" sz="1800" dirty="0" smtClean="0">
                          <a:latin typeface="Nikosh" pitchFamily="2" charset="0"/>
                          <a:cs typeface="Nikosh" pitchFamily="2" charset="0"/>
                        </a:rPr>
                        <a:t>যানবাহন সংগ্রহ</a:t>
                      </a:r>
                      <a:r>
                        <a:rPr lang="bn-IN" sz="1800" dirty="0" smtClean="0">
                          <a:latin typeface="Nikosh" pitchFamily="2" charset="0"/>
                          <a:cs typeface="Nikosh" pitchFamily="2" charset="0"/>
                        </a:rPr>
                        <a:t> </a:t>
                      </a:r>
                      <a:endParaRPr lang="en-US" sz="1800" dirty="0" smtClean="0">
                        <a:latin typeface="Nikosh" pitchFamily="2" charset="0"/>
                        <a:cs typeface="Nikosh" pitchFamily="2" charset="0"/>
                      </a:endParaRPr>
                    </a:p>
                  </a:txBody>
                  <a:tcPr/>
                </a:tc>
              </a:tr>
            </a:tbl>
          </a:graphicData>
        </a:graphic>
      </p:graphicFrame>
      <p:sp>
        <p:nvSpPr>
          <p:cNvPr id="5" name="Title 1"/>
          <p:cNvSpPr>
            <a:spLocks noGrp="1"/>
          </p:cNvSpPr>
          <p:nvPr>
            <p:ph type="title" idx="4294967295"/>
          </p:nvPr>
        </p:nvSpPr>
        <p:spPr>
          <a:xfrm>
            <a:off x="838200" y="663103"/>
            <a:ext cx="5056163" cy="458121"/>
          </a:xfrm>
          <a:prstGeom prst="rect">
            <a:avLst/>
          </a:prstGeom>
        </p:spPr>
        <p:style>
          <a:lnRef idx="1">
            <a:schemeClr val="accent5"/>
          </a:lnRef>
          <a:fillRef idx="2">
            <a:schemeClr val="accent5"/>
          </a:fillRef>
          <a:effectRef idx="1">
            <a:schemeClr val="accent5"/>
          </a:effectRef>
          <a:fontRef idx="minor">
            <a:schemeClr val="dk1"/>
          </a:fontRef>
        </p:style>
        <p:txBody>
          <a:bodyPr/>
          <a:lstStyle/>
          <a:p>
            <a:r>
              <a:rPr lang="en-US" sz="2800" dirty="0" err="1" smtClean="0">
                <a:latin typeface="Nikosh" pitchFamily="2" charset="0"/>
                <a:cs typeface="Nikosh" pitchFamily="2" charset="0"/>
              </a:rPr>
              <a:t>বাস্তবায়নাধীন</a:t>
            </a:r>
            <a:r>
              <a:rPr lang="en-US" sz="2800" dirty="0" smtClean="0">
                <a:latin typeface="Nikosh" pitchFamily="2" charset="0"/>
                <a:cs typeface="Nikosh" pitchFamily="2" charset="0"/>
              </a:rPr>
              <a:t> </a:t>
            </a:r>
            <a:r>
              <a:rPr lang="en-US" sz="2800" dirty="0" err="1">
                <a:latin typeface="Nikosh" pitchFamily="2" charset="0"/>
                <a:cs typeface="Nikosh" pitchFamily="2" charset="0"/>
              </a:rPr>
              <a:t>প্রকল্পসমূহ</a:t>
            </a:r>
            <a:endParaRPr lang="en-US" altLang="en-US" sz="2800"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38510523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831029885"/>
              </p:ext>
            </p:extLst>
          </p:nvPr>
        </p:nvGraphicFramePr>
        <p:xfrm>
          <a:off x="838200" y="1219204"/>
          <a:ext cx="10787743" cy="5387857"/>
        </p:xfrm>
        <a:graphic>
          <a:graphicData uri="http://schemas.openxmlformats.org/drawingml/2006/table">
            <a:tbl>
              <a:tblPr firstRow="1" bandRow="1">
                <a:tableStyleId>{5C22544A-7EE6-4342-B048-85BDC9FD1C3A}</a:tableStyleId>
              </a:tblPr>
              <a:tblGrid>
                <a:gridCol w="3505200"/>
                <a:gridCol w="1458686"/>
                <a:gridCol w="5823857"/>
              </a:tblGrid>
              <a:tr h="470700">
                <a:tc>
                  <a:txBody>
                    <a:bodyPr/>
                    <a:lstStyle/>
                    <a:p>
                      <a:pPr algn="ctr"/>
                      <a:r>
                        <a:rPr lang="en-US" sz="1800" b="1" dirty="0" err="1" smtClean="0">
                          <a:latin typeface="Nikosh" pitchFamily="2" charset="0"/>
                          <a:cs typeface="Nikosh" pitchFamily="2" charset="0"/>
                        </a:rPr>
                        <a:t>প্রকল্প</a:t>
                      </a:r>
                      <a:r>
                        <a:rPr lang="bn-IN" sz="1800" b="1" dirty="0" smtClean="0">
                          <a:latin typeface="Nikosh" pitchFamily="2" charset="0"/>
                          <a:cs typeface="Nikosh" pitchFamily="2" charset="0"/>
                        </a:rPr>
                        <a:t>ের নাম</a:t>
                      </a:r>
                      <a:endParaRPr lang="bn-BD"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latin typeface="Nikosh" pitchFamily="2" charset="0"/>
                          <a:cs typeface="Nikosh" pitchFamily="2" charset="0"/>
                        </a:rPr>
                        <a:t>বরাদ্দ</a:t>
                      </a:r>
                      <a:r>
                        <a:rPr lang="bn-IN" sz="1800" b="1" dirty="0" smtClean="0">
                          <a:latin typeface="Nikosh" pitchFamily="2" charset="0"/>
                          <a:cs typeface="Nikosh" pitchFamily="2" charset="0"/>
                        </a:rPr>
                        <a:t> (</a:t>
                      </a:r>
                      <a:r>
                        <a:rPr lang="bn-BD" sz="1800" dirty="0" smtClean="0">
                          <a:latin typeface="Nikosh" pitchFamily="2" charset="0"/>
                          <a:cs typeface="Nikosh" pitchFamily="2" charset="0"/>
                        </a:rPr>
                        <a:t>লক্ষ</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টাকা</a:t>
                      </a:r>
                      <a:r>
                        <a:rPr lang="bn-IN" sz="1800" dirty="0" smtClean="0">
                          <a:latin typeface="Nikosh" pitchFamily="2" charset="0"/>
                          <a:cs typeface="Nikosh" pitchFamily="2" charset="0"/>
                        </a:rPr>
                        <a:t>)</a:t>
                      </a:r>
                      <a:endParaRPr lang="en-US" sz="1800" dirty="0" smtClean="0">
                        <a:latin typeface="Nikosh" pitchFamily="2" charset="0"/>
                        <a:cs typeface="Nikosh" pitchFamily="2" charset="0"/>
                      </a:endParaRPr>
                    </a:p>
                  </a:txBody>
                  <a:tcPr/>
                </a:tc>
                <a:tc>
                  <a:txBody>
                    <a:bodyPr/>
                    <a:lstStyle/>
                    <a:p>
                      <a:pPr algn="ctr"/>
                      <a:r>
                        <a:rPr lang="en-US" sz="1800" b="1" dirty="0" err="1" smtClean="0">
                          <a:latin typeface="Nikosh" pitchFamily="2" charset="0"/>
                          <a:cs typeface="Nikosh" pitchFamily="2" charset="0"/>
                        </a:rPr>
                        <a:t>প্রকল্পের</a:t>
                      </a:r>
                      <a:r>
                        <a:rPr lang="en-US" sz="1800" b="1" dirty="0" smtClean="0">
                          <a:latin typeface="Nikosh" pitchFamily="2" charset="0"/>
                          <a:cs typeface="Nikosh" pitchFamily="2" charset="0"/>
                        </a:rPr>
                        <a:t> </a:t>
                      </a:r>
                      <a:r>
                        <a:rPr lang="en-US" sz="1800" b="1" dirty="0" err="1" smtClean="0">
                          <a:latin typeface="Nikosh" pitchFamily="2" charset="0"/>
                          <a:cs typeface="Nikosh" pitchFamily="2" charset="0"/>
                        </a:rPr>
                        <a:t>উদ্দেশ্য</a:t>
                      </a:r>
                      <a:endParaRPr lang="bn-BD" dirty="0"/>
                    </a:p>
                  </a:txBody>
                  <a:tcPr/>
                </a:tc>
              </a:tr>
              <a:tr h="1278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Nikosh" pitchFamily="2" charset="0"/>
                          <a:cs typeface="Nikosh" pitchFamily="2" charset="0"/>
                        </a:rPr>
                        <a:t>Strengthening of the Ministry of Disaster Management &amp; Relief (</a:t>
                      </a:r>
                      <a:r>
                        <a:rPr lang="en-US" sz="1600" b="0" dirty="0" err="1" smtClean="0">
                          <a:latin typeface="Nikosh" pitchFamily="2" charset="0"/>
                          <a:cs typeface="Nikosh" pitchFamily="2" charset="0"/>
                        </a:rPr>
                        <a:t>MoDMR</a:t>
                      </a:r>
                      <a:r>
                        <a:rPr lang="en-US" sz="1600" b="0" dirty="0" smtClean="0">
                          <a:latin typeface="Nikosh" pitchFamily="2" charset="0"/>
                          <a:cs typeface="Nikosh" pitchFamily="2" charset="0"/>
                        </a:rPr>
                        <a:t>) Program Administration</a:t>
                      </a:r>
                    </a:p>
                  </a:txBody>
                  <a:tcPr/>
                </a:tc>
                <a:tc>
                  <a:txBody>
                    <a:bodyPr/>
                    <a:lstStyle/>
                    <a:p>
                      <a:pPr algn="ctr"/>
                      <a:r>
                        <a:rPr lang="bn-BD" dirty="0" smtClean="0">
                          <a:latin typeface="Nikosh" pitchFamily="2" charset="0"/>
                          <a:cs typeface="Nikosh" pitchFamily="2" charset="0"/>
                        </a:rPr>
                        <a:t>২৪১০০.০০</a:t>
                      </a:r>
                      <a:endParaRPr lang="bn-BD" dirty="0"/>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dirty="0" smtClean="0">
                          <a:latin typeface="Nikosh" pitchFamily="2" charset="0"/>
                          <a:cs typeface="Nikosh" pitchFamily="2" charset="0"/>
                        </a:rPr>
                        <a:t>সামাজিক নিরাপত্তা কর্মসূচিসমূহ স্বচ্ছতার সাথে দ্রুত সম্পাদন করা</a:t>
                      </a:r>
                      <a:endParaRPr lang="bn-IN" dirty="0" smtClean="0">
                        <a:latin typeface="Nikosh" pitchFamily="2" charset="0"/>
                        <a:cs typeface="Nikosh" pitchFamily="2" charset="0"/>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dirty="0" smtClean="0">
                          <a:latin typeface="Nikosh" pitchFamily="2" charset="0"/>
                          <a:cs typeface="Nikosh" pitchFamily="2" charset="0"/>
                        </a:rPr>
                        <a:t>সামাজিক নিরাপত্তা কর্মসূচির সুপারভিশন, </a:t>
                      </a:r>
                      <a:r>
                        <a:rPr lang="bn-IN" dirty="0" smtClean="0">
                          <a:latin typeface="Nikosh" pitchFamily="2" charset="0"/>
                          <a:cs typeface="Nikosh" pitchFamily="2" charset="0"/>
                        </a:rPr>
                        <a:t>ম</a:t>
                      </a:r>
                      <a:r>
                        <a:rPr lang="bn-BD" dirty="0" smtClean="0">
                          <a:latin typeface="Nikosh" pitchFamily="2" charset="0"/>
                          <a:cs typeface="Nikosh" pitchFamily="2" charset="0"/>
                        </a:rPr>
                        <a:t>ন</a:t>
                      </a:r>
                      <a:r>
                        <a:rPr lang="bn-IN" dirty="0" smtClean="0">
                          <a:latin typeface="Nikosh" pitchFamily="2" charset="0"/>
                          <a:cs typeface="Nikosh" pitchFamily="2" charset="0"/>
                        </a:rPr>
                        <a:t>ি</a:t>
                      </a:r>
                      <a:r>
                        <a:rPr lang="bn-BD" dirty="0" smtClean="0">
                          <a:latin typeface="Nikosh" pitchFamily="2" charset="0"/>
                          <a:cs typeface="Nikosh" pitchFamily="2" charset="0"/>
                        </a:rPr>
                        <a:t>টরিং</a:t>
                      </a:r>
                      <a:r>
                        <a:rPr lang="bn-IN" dirty="0" smtClean="0">
                          <a:latin typeface="Nikosh" pitchFamily="2" charset="0"/>
                          <a:cs typeface="Nikosh" pitchFamily="2" charset="0"/>
                        </a:rPr>
                        <a:t> </a:t>
                      </a:r>
                      <a:r>
                        <a:rPr lang="bn-BD" dirty="0" smtClean="0">
                          <a:latin typeface="Nikosh" pitchFamily="2" charset="0"/>
                          <a:cs typeface="Nikosh" pitchFamily="2" charset="0"/>
                        </a:rPr>
                        <a:t>ও </a:t>
                      </a:r>
                      <a:r>
                        <a:rPr lang="bn-IN" dirty="0" smtClean="0">
                          <a:latin typeface="Nikosh" pitchFamily="2" charset="0"/>
                          <a:cs typeface="Nikosh" pitchFamily="2" charset="0"/>
                        </a:rPr>
                        <a:t>মাঠ প</a:t>
                      </a:r>
                      <a:r>
                        <a:rPr lang="bn-BD" dirty="0" smtClean="0">
                          <a:latin typeface="Nikosh" pitchFamily="2" charset="0"/>
                          <a:cs typeface="Nikosh" pitchFamily="2" charset="0"/>
                        </a:rPr>
                        <a:t>র্</a:t>
                      </a:r>
                      <a:r>
                        <a:rPr lang="bn-IN" dirty="0" smtClean="0">
                          <a:latin typeface="Nikosh" pitchFamily="2" charset="0"/>
                          <a:cs typeface="Nikosh" pitchFamily="2" charset="0"/>
                        </a:rPr>
                        <a:t>যায়ে দক্ষতা বৃদ্ধি</a:t>
                      </a: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IN" dirty="0" smtClean="0">
                          <a:latin typeface="Nikosh" pitchFamily="2" charset="0"/>
                          <a:cs typeface="Nikosh" pitchFamily="2" charset="0"/>
                        </a:rPr>
                        <a:t>উপকারভোগীদের তথ্য ব্যবস্থাপনা পদ্ধতি প্রণয়ন</a:t>
                      </a: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dirty="0" smtClean="0">
                          <a:latin typeface="Nikosh" pitchFamily="2" charset="0"/>
                          <a:cs typeface="Nikosh" pitchFamily="2" charset="0"/>
                        </a:rPr>
                        <a:t>কর্মসূচি</a:t>
                      </a:r>
                      <a:r>
                        <a:rPr lang="bn-IN" dirty="0" smtClean="0">
                          <a:latin typeface="Nikosh" pitchFamily="2" charset="0"/>
                          <a:cs typeface="Nikosh" pitchFamily="2" charset="0"/>
                        </a:rPr>
                        <a:t>র সাথে সম্পৃক্ত জনবলের দক্ষতা উন্নয়ন </a:t>
                      </a:r>
                      <a:r>
                        <a:rPr lang="bn-BD" dirty="0" smtClean="0">
                          <a:latin typeface="Nikosh" pitchFamily="2" charset="0"/>
                          <a:cs typeface="Nikosh" pitchFamily="2" charset="0"/>
                        </a:rPr>
                        <a:t>প্রশিক্ষণ</a:t>
                      </a:r>
                      <a:endParaRPr lang="bn-BD" sz="1800" dirty="0"/>
                    </a:p>
                  </a:txBody>
                  <a:tcPr/>
                </a:tc>
              </a:tr>
              <a:tr h="885088">
                <a:tc>
                  <a:txBody>
                    <a:bodyPr/>
                    <a:lstStyle/>
                    <a:p>
                      <a:r>
                        <a:rPr lang="en-US" sz="1600" b="0" dirty="0" smtClean="0">
                          <a:latin typeface="Nikosh" pitchFamily="2" charset="0"/>
                          <a:cs typeface="Nikosh" pitchFamily="2" charset="0"/>
                        </a:rPr>
                        <a:t>Procurement of Saline Water Treatment Plant (2 ton truck mounted</a:t>
                      </a:r>
                      <a:endParaRPr lang="bn-BD" sz="1600" b="0" dirty="0"/>
                    </a:p>
                  </a:txBody>
                  <a:tcPr/>
                </a:tc>
                <a:tc>
                  <a:txBody>
                    <a:bodyPr/>
                    <a:lstStyle/>
                    <a:p>
                      <a:pPr algn="ctr"/>
                      <a:r>
                        <a:rPr lang="bn-BD" sz="1800" dirty="0" smtClean="0">
                          <a:latin typeface="Nikosh" pitchFamily="2" charset="0"/>
                          <a:cs typeface="Nikosh" pitchFamily="2" charset="0"/>
                        </a:rPr>
                        <a:t>১৮৯০৫.৬০</a:t>
                      </a:r>
                      <a:endParaRPr lang="bn-BD" dirty="0"/>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sz="1800" dirty="0" smtClean="0">
                          <a:latin typeface="Nikosh" pitchFamily="2" charset="0"/>
                          <a:cs typeface="Nikosh" pitchFamily="2" charset="0"/>
                        </a:rPr>
                        <a:t>২ টন ট্রাক বিশিষ্ট ৩০টি ভ্রাম্যমান লবনাক্ত পানি শোধনাগার স্থাপন</a:t>
                      </a:r>
                      <a:r>
                        <a:rPr lang="bn-IN" sz="1800" dirty="0" smtClean="0">
                          <a:latin typeface="Nikosh" pitchFamily="2" charset="0"/>
                          <a:cs typeface="Nikosh" pitchFamily="2" charset="0"/>
                        </a:rPr>
                        <a:t> করে </a:t>
                      </a:r>
                      <a:r>
                        <a:rPr lang="bn-BD" sz="1800" dirty="0" smtClean="0">
                          <a:latin typeface="Nikosh" pitchFamily="2" charset="0"/>
                          <a:cs typeface="Nikosh" pitchFamily="2" charset="0"/>
                        </a:rPr>
                        <a:t>উপকূলীয় এলাকায় লবনাক্ত পানি পরিশোধন করে খাওয়ার উপযোগী করা</a:t>
                      </a:r>
                      <a:endParaRPr lang="en-US" dirty="0" smtClean="0">
                        <a:latin typeface="Nikosh" pitchFamily="2" charset="0"/>
                        <a:cs typeface="Nikosh" pitchFamily="2" charset="0"/>
                      </a:endParaRPr>
                    </a:p>
                  </a:txBody>
                  <a:tcPr/>
                </a:tc>
              </a:tr>
              <a:tr h="688402">
                <a:tc>
                  <a:txBody>
                    <a:bodyPr/>
                    <a:lstStyle/>
                    <a:p>
                      <a:r>
                        <a:rPr lang="en-US" sz="1600" b="0" dirty="0" smtClean="0">
                          <a:solidFill>
                            <a:schemeClr val="tx1"/>
                          </a:solidFill>
                          <a:latin typeface="Nikosh" pitchFamily="2" charset="0"/>
                          <a:cs typeface="Nikosh" pitchFamily="2" charset="0"/>
                        </a:rPr>
                        <a:t>Capacity Development for Disaster Risk Finance</a:t>
                      </a:r>
                      <a:endParaRPr lang="bn-BD" sz="1600" b="0" dirty="0"/>
                    </a:p>
                  </a:txBody>
                  <a:tcPr/>
                </a:tc>
                <a:tc>
                  <a:txBody>
                    <a:bodyPr/>
                    <a:lstStyle/>
                    <a:p>
                      <a:pPr algn="ctr"/>
                      <a:r>
                        <a:rPr lang="en-US" sz="1800" dirty="0" smtClean="0">
                          <a:latin typeface="Nikosh" pitchFamily="2" charset="0"/>
                          <a:cs typeface="Nikosh" pitchFamily="2" charset="0"/>
                        </a:rPr>
                        <a:t>৪৯২.০০</a:t>
                      </a:r>
                      <a:endParaRPr lang="bn-BD" dirty="0"/>
                    </a:p>
                  </a:txBody>
                  <a:tcPr/>
                </a:tc>
                <a:tc>
                  <a:txBody>
                    <a:bodyPr/>
                    <a:lstStyle/>
                    <a:p>
                      <a:pPr marL="285750" indent="-285750">
                        <a:buFont typeface="Wingdings" panose="05000000000000000000" pitchFamily="2" charset="2"/>
                        <a:buChar char="§"/>
                      </a:pPr>
                      <a:r>
                        <a:rPr lang="en-AU" sz="1800" dirty="0" err="1" smtClean="0">
                          <a:latin typeface="Nikosh" pitchFamily="2" charset="0"/>
                          <a:cs typeface="Nikosh" pitchFamily="2" charset="0"/>
                        </a:rPr>
                        <a:t>বাংলাদেশের</a:t>
                      </a:r>
                      <a:r>
                        <a:rPr lang="en-AU" sz="1800" dirty="0" smtClean="0">
                          <a:latin typeface="Nikosh" pitchFamily="2" charset="0"/>
                          <a:cs typeface="Nikosh" pitchFamily="2" charset="0"/>
                        </a:rPr>
                        <a:t> </a:t>
                      </a:r>
                      <a:r>
                        <a:rPr lang="en-US" sz="1600" dirty="0" smtClean="0">
                          <a:latin typeface="Nikosh" pitchFamily="2" charset="0"/>
                          <a:cs typeface="Nikosh" pitchFamily="2" charset="0"/>
                        </a:rPr>
                        <a:t>Catastrophe Risk Profile</a:t>
                      </a:r>
                      <a:r>
                        <a:rPr lang="bn-IN" sz="1600" dirty="0" smtClean="0">
                          <a:latin typeface="Nikosh" pitchFamily="2" charset="0"/>
                          <a:cs typeface="Nikosh" pitchFamily="2" charset="0"/>
                        </a:rPr>
                        <a:t> তৈরি, </a:t>
                      </a:r>
                      <a:r>
                        <a:rPr lang="en-US" sz="1800" dirty="0" err="1" smtClean="0">
                          <a:latin typeface="Nikosh" pitchFamily="2" charset="0"/>
                          <a:cs typeface="Nikosh" pitchFamily="2" charset="0"/>
                        </a:rPr>
                        <a:t>দুর্যোগ</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সাড়াদানে</a:t>
                      </a:r>
                      <a:r>
                        <a:rPr lang="en-US" sz="1800" dirty="0" smtClean="0">
                          <a:latin typeface="Nikosh" pitchFamily="2" charset="0"/>
                          <a:cs typeface="Nikosh" pitchFamily="2" charset="0"/>
                        </a:rPr>
                        <a:t> </a:t>
                      </a:r>
                      <a:r>
                        <a:rPr lang="en-US" sz="1600" dirty="0" smtClean="0">
                          <a:latin typeface="Nikosh" pitchFamily="2" charset="0"/>
                          <a:cs typeface="Nikosh" pitchFamily="2" charset="0"/>
                        </a:rPr>
                        <a:t>Funding Gap</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নিরুপন</a:t>
                      </a:r>
                      <a:r>
                        <a:rPr lang="bn-IN" sz="1800" baseline="0" dirty="0" smtClean="0">
                          <a:latin typeface="Nikosh" pitchFamily="2" charset="0"/>
                          <a:cs typeface="Nikosh" pitchFamily="2" charset="0"/>
                        </a:rPr>
                        <a:t> ও </a:t>
                      </a:r>
                      <a:r>
                        <a:rPr lang="en-US" sz="1800" dirty="0" err="1" smtClean="0">
                          <a:latin typeface="Nikosh" pitchFamily="2" charset="0"/>
                          <a:cs typeface="Nikosh" pitchFamily="2" charset="0"/>
                        </a:rPr>
                        <a:t>দুর্যোগ</a:t>
                      </a:r>
                      <a:r>
                        <a:rPr lang="bn-IN" sz="1800" dirty="0" smtClean="0">
                          <a:latin typeface="Nikosh" pitchFamily="2" charset="0"/>
                          <a:cs typeface="Nikosh" pitchFamily="2" charset="0"/>
                        </a:rPr>
                        <a:t> </a:t>
                      </a:r>
                      <a:r>
                        <a:rPr lang="en-US" sz="1800" dirty="0" err="1" smtClean="0">
                          <a:latin typeface="Nikosh" pitchFamily="2" charset="0"/>
                          <a:cs typeface="Nikosh" pitchFamily="2" charset="0"/>
                        </a:rPr>
                        <a:t>ঝুঁকি</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অর্থায়ন</a:t>
                      </a:r>
                      <a:r>
                        <a:rPr lang="bn-IN" sz="1800" dirty="0" smtClean="0">
                          <a:latin typeface="Nikosh" pitchFamily="2" charset="0"/>
                          <a:cs typeface="Nikosh" pitchFamily="2" charset="0"/>
                        </a:rPr>
                        <a:t>ের জন্য</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ডিজাইন</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উন্নয়ন</a:t>
                      </a:r>
                      <a:endParaRPr lang="bn-BD" dirty="0"/>
                    </a:p>
                  </a:txBody>
                  <a:tcPr/>
                </a:tc>
              </a:tr>
              <a:tr h="688402">
                <a:tc>
                  <a:txBody>
                    <a:bodyPr/>
                    <a:lstStyle/>
                    <a:p>
                      <a:r>
                        <a:rPr lang="en-US" sz="1800" b="0" dirty="0" err="1" smtClean="0">
                          <a:latin typeface="Nikosh" pitchFamily="2" charset="0"/>
                          <a:cs typeface="Nikosh" pitchFamily="2" charset="0"/>
                        </a:rPr>
                        <a:t>গ্রামীণ</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রাস্তায়</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ছোট</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ছোট</a:t>
                      </a:r>
                      <a:r>
                        <a:rPr lang="en-US" sz="1800" b="0" dirty="0" smtClean="0">
                          <a:latin typeface="Nikosh" pitchFamily="2" charset="0"/>
                          <a:cs typeface="Nikosh" pitchFamily="2" charset="0"/>
                        </a:rPr>
                        <a:t> (১২ </a:t>
                      </a:r>
                      <a:r>
                        <a:rPr lang="en-US" sz="1800" b="0" dirty="0" err="1" smtClean="0">
                          <a:latin typeface="Nikosh" pitchFamily="2" charset="0"/>
                          <a:cs typeface="Nikosh" pitchFamily="2" charset="0"/>
                        </a:rPr>
                        <a:t>মি</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দৈর্ঘ্য</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পর্যন্ত</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সেতু</a:t>
                      </a:r>
                      <a:r>
                        <a:rPr lang="en-US" sz="1800" b="0" dirty="0" smtClean="0">
                          <a:latin typeface="Nikosh" pitchFamily="2" charset="0"/>
                          <a:cs typeface="Nikosh" pitchFamily="2" charset="0"/>
                        </a:rPr>
                        <a:t>/</a:t>
                      </a:r>
                      <a:r>
                        <a:rPr lang="en-US" sz="1800" b="0" dirty="0" err="1" smtClean="0">
                          <a:latin typeface="Nikosh" pitchFamily="2" charset="0"/>
                          <a:cs typeface="Nikosh" pitchFamily="2" charset="0"/>
                        </a:rPr>
                        <a:t>কালভার্ট</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নির্মাণ</a:t>
                      </a:r>
                      <a:endParaRPr lang="bn-BD" b="0" dirty="0"/>
                    </a:p>
                  </a:txBody>
                  <a:tcPr/>
                </a:tc>
                <a:tc>
                  <a:txBody>
                    <a:bodyPr/>
                    <a:lstStyle/>
                    <a:p>
                      <a:pPr algn="ctr"/>
                      <a:r>
                        <a:rPr lang="bn-BD" dirty="0" smtClean="0">
                          <a:latin typeface="Nikosh" pitchFamily="2" charset="0"/>
                          <a:cs typeface="Nikosh" pitchFamily="2" charset="0"/>
                        </a:rPr>
                        <a:t>৭৫০৫০</a:t>
                      </a:r>
                      <a:r>
                        <a:rPr lang="en-US" dirty="0" smtClean="0">
                          <a:latin typeface="Nikosh" pitchFamily="2" charset="0"/>
                          <a:cs typeface="Nikosh" pitchFamily="2" charset="0"/>
                        </a:rPr>
                        <a:t>.০০</a:t>
                      </a:r>
                      <a:endParaRPr lang="bn-BD"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err="1" smtClean="0">
                          <a:latin typeface="Nikosh" pitchFamily="2" charset="0"/>
                          <a:cs typeface="Nikosh" pitchFamily="2" charset="0"/>
                        </a:rPr>
                        <a:t>গ্রামীণ</a:t>
                      </a:r>
                      <a:r>
                        <a:rPr lang="en-US" dirty="0" smtClean="0">
                          <a:latin typeface="Nikosh" pitchFamily="2" charset="0"/>
                          <a:cs typeface="Nikosh" pitchFamily="2" charset="0"/>
                        </a:rPr>
                        <a:t> </a:t>
                      </a:r>
                      <a:r>
                        <a:rPr lang="en-US" dirty="0" err="1" smtClean="0">
                          <a:latin typeface="Nikosh" pitchFamily="2" charset="0"/>
                          <a:cs typeface="Nikosh" pitchFamily="2" charset="0"/>
                        </a:rPr>
                        <a:t>অবকাঠামো</a:t>
                      </a:r>
                      <a:r>
                        <a:rPr lang="en-US" dirty="0" smtClean="0">
                          <a:latin typeface="Nikosh" pitchFamily="2" charset="0"/>
                          <a:cs typeface="Nikosh" pitchFamily="2" charset="0"/>
                        </a:rPr>
                        <a:t> </a:t>
                      </a:r>
                      <a:r>
                        <a:rPr lang="en-US" dirty="0" err="1" smtClean="0">
                          <a:latin typeface="Nikosh" pitchFamily="2" charset="0"/>
                          <a:cs typeface="Nikosh" pitchFamily="2" charset="0"/>
                        </a:rPr>
                        <a:t>উন্নয়নের</a:t>
                      </a:r>
                      <a:r>
                        <a:rPr lang="en-US" dirty="0" smtClean="0">
                          <a:latin typeface="Nikosh" pitchFamily="2" charset="0"/>
                          <a:cs typeface="Nikosh" pitchFamily="2" charset="0"/>
                        </a:rPr>
                        <a:t> </a:t>
                      </a:r>
                      <a:r>
                        <a:rPr lang="en-US" dirty="0" err="1" smtClean="0">
                          <a:latin typeface="Nikosh" pitchFamily="2" charset="0"/>
                          <a:cs typeface="Nikosh" pitchFamily="2" charset="0"/>
                        </a:rPr>
                        <a:t>মাধ্যমে</a:t>
                      </a:r>
                      <a:r>
                        <a:rPr lang="en-US" dirty="0" smtClean="0">
                          <a:latin typeface="Nikosh" pitchFamily="2" charset="0"/>
                          <a:cs typeface="Nikosh" pitchFamily="2" charset="0"/>
                        </a:rPr>
                        <a:t> </a:t>
                      </a:r>
                      <a:r>
                        <a:rPr lang="en-US" dirty="0" err="1" smtClean="0">
                          <a:latin typeface="Nikosh" pitchFamily="2" charset="0"/>
                          <a:cs typeface="Nikosh" pitchFamily="2" charset="0"/>
                        </a:rPr>
                        <a:t>জলাবদ্ধতা</a:t>
                      </a:r>
                      <a:r>
                        <a:rPr lang="en-US" dirty="0" smtClean="0">
                          <a:latin typeface="Nikosh" pitchFamily="2" charset="0"/>
                          <a:cs typeface="Nikosh" pitchFamily="2" charset="0"/>
                        </a:rPr>
                        <a:t> </a:t>
                      </a:r>
                      <a:r>
                        <a:rPr lang="en-US" dirty="0" err="1" smtClean="0">
                          <a:latin typeface="Nikosh" pitchFamily="2" charset="0"/>
                          <a:cs typeface="Nikosh" pitchFamily="2" charset="0"/>
                        </a:rPr>
                        <a:t>দূরীকরণ</a:t>
                      </a:r>
                      <a:r>
                        <a:rPr lang="en-US" dirty="0" smtClean="0">
                          <a:latin typeface="Nikosh" pitchFamily="2" charset="0"/>
                          <a:cs typeface="Nikosh" pitchFamily="2" charset="0"/>
                        </a:rPr>
                        <a:t> ও </a:t>
                      </a:r>
                      <a:r>
                        <a:rPr lang="en-US" dirty="0" err="1" smtClean="0">
                          <a:latin typeface="Nikosh" pitchFamily="2" charset="0"/>
                          <a:cs typeface="Nikosh" pitchFamily="2" charset="0"/>
                        </a:rPr>
                        <a:t>কৃষিপণ্যের</a:t>
                      </a:r>
                      <a:r>
                        <a:rPr lang="en-US" dirty="0" smtClean="0">
                          <a:latin typeface="Nikosh" pitchFamily="2" charset="0"/>
                          <a:cs typeface="Nikosh" pitchFamily="2" charset="0"/>
                        </a:rPr>
                        <a:t> </a:t>
                      </a:r>
                      <a:r>
                        <a:rPr lang="en-US" dirty="0" err="1" smtClean="0">
                          <a:latin typeface="Nikosh" pitchFamily="2" charset="0"/>
                          <a:cs typeface="Nikosh" pitchFamily="2" charset="0"/>
                        </a:rPr>
                        <a:t>পরিবহনসহ</a:t>
                      </a:r>
                      <a:r>
                        <a:rPr lang="en-US" dirty="0" smtClean="0">
                          <a:latin typeface="Nikosh" pitchFamily="2" charset="0"/>
                          <a:cs typeface="Nikosh" pitchFamily="2" charset="0"/>
                        </a:rPr>
                        <a:t> </a:t>
                      </a:r>
                      <a:r>
                        <a:rPr lang="en-US" dirty="0" err="1" smtClean="0">
                          <a:latin typeface="Nikosh" pitchFamily="2" charset="0"/>
                          <a:cs typeface="Nikosh" pitchFamily="2" charset="0"/>
                        </a:rPr>
                        <a:t>যোগাযোগ</a:t>
                      </a:r>
                      <a:r>
                        <a:rPr lang="en-US" dirty="0" smtClean="0">
                          <a:latin typeface="Nikosh" pitchFamily="2" charset="0"/>
                          <a:cs typeface="Nikosh" pitchFamily="2" charset="0"/>
                        </a:rPr>
                        <a:t> </a:t>
                      </a:r>
                      <a:r>
                        <a:rPr lang="en-US" dirty="0" err="1" smtClean="0">
                          <a:latin typeface="Nikosh" pitchFamily="2" charset="0"/>
                          <a:cs typeface="Nikosh" pitchFamily="2" charset="0"/>
                        </a:rPr>
                        <a:t>ব্যবস্থার</a:t>
                      </a:r>
                      <a:r>
                        <a:rPr lang="en-US" dirty="0" smtClean="0">
                          <a:latin typeface="Nikosh" pitchFamily="2" charset="0"/>
                          <a:cs typeface="Nikosh" pitchFamily="2" charset="0"/>
                        </a:rPr>
                        <a:t> </a:t>
                      </a:r>
                      <a:r>
                        <a:rPr lang="en-US" dirty="0" err="1" smtClean="0">
                          <a:latin typeface="Nikosh" pitchFamily="2" charset="0"/>
                          <a:cs typeface="Nikosh" pitchFamily="2" charset="0"/>
                        </a:rPr>
                        <a:t>উন্নয়ন</a:t>
                      </a:r>
                      <a:endParaRPr lang="en-US" sz="1050" dirty="0" smtClean="0">
                        <a:latin typeface="Nikosh" pitchFamily="2" charset="0"/>
                        <a:cs typeface="Nikosh" pitchFamily="2" charset="0"/>
                      </a:endParaRPr>
                    </a:p>
                  </a:txBody>
                  <a:tcPr/>
                </a:tc>
              </a:tr>
              <a:tr h="688402">
                <a:tc>
                  <a:txBody>
                    <a:bodyPr/>
                    <a:lstStyle/>
                    <a:p>
                      <a:r>
                        <a:rPr lang="en-US" sz="1800" b="0" dirty="0" err="1" smtClean="0">
                          <a:latin typeface="Nikosh" pitchFamily="2" charset="0"/>
                          <a:cs typeface="Nikosh" pitchFamily="2" charset="0"/>
                        </a:rPr>
                        <a:t>পার্বত্য</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চট্টগ্রাম</a:t>
                      </a:r>
                      <a:r>
                        <a:rPr lang="en-US" sz="1800" b="0" dirty="0" smtClean="0">
                          <a:latin typeface="Nikosh" pitchFamily="2" charset="0"/>
                          <a:cs typeface="Nikosh" pitchFamily="2" charset="0"/>
                        </a:rPr>
                        <a:t> </a:t>
                      </a:r>
                      <a:r>
                        <a:rPr lang="bn-BD" sz="1800" b="0" dirty="0" smtClean="0">
                          <a:latin typeface="Nikosh" pitchFamily="2" charset="0"/>
                          <a:cs typeface="Nikosh" pitchFamily="2" charset="0"/>
                        </a:rPr>
                        <a:t>অঞ্চলে  </a:t>
                      </a:r>
                      <a:r>
                        <a:rPr lang="en-US" sz="1800" b="0" dirty="0" err="1" smtClean="0">
                          <a:latin typeface="Nikosh" pitchFamily="2" charset="0"/>
                          <a:cs typeface="Nikosh" pitchFamily="2" charset="0"/>
                        </a:rPr>
                        <a:t>গ্রামীণ</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রাস্তায়</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ছোট</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ছোট</a:t>
                      </a:r>
                      <a:r>
                        <a:rPr lang="en-US" sz="1800" b="0" dirty="0" smtClean="0">
                          <a:latin typeface="Nikosh" pitchFamily="2" charset="0"/>
                          <a:cs typeface="Nikosh" pitchFamily="2" charset="0"/>
                        </a:rPr>
                        <a:t> (১২ </a:t>
                      </a:r>
                      <a:r>
                        <a:rPr lang="en-US" sz="1800" b="0" dirty="0" err="1" smtClean="0">
                          <a:latin typeface="Nikosh" pitchFamily="2" charset="0"/>
                          <a:cs typeface="Nikosh" pitchFamily="2" charset="0"/>
                        </a:rPr>
                        <a:t>মি</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দৈর্ঘ্য</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পর্যন্ত</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সেতু</a:t>
                      </a:r>
                      <a:r>
                        <a:rPr lang="en-US" sz="1800" b="0" dirty="0" smtClean="0">
                          <a:latin typeface="Nikosh" pitchFamily="2" charset="0"/>
                          <a:cs typeface="Nikosh" pitchFamily="2" charset="0"/>
                        </a:rPr>
                        <a:t>/</a:t>
                      </a:r>
                      <a:r>
                        <a:rPr lang="en-US" sz="1800" b="0" dirty="0" err="1" smtClean="0">
                          <a:latin typeface="Nikosh" pitchFamily="2" charset="0"/>
                          <a:cs typeface="Nikosh" pitchFamily="2" charset="0"/>
                        </a:rPr>
                        <a:t>কালভার্ট</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নির্মাণ</a:t>
                      </a:r>
                      <a:endParaRPr lang="bn-BD" b="0" dirty="0"/>
                    </a:p>
                  </a:txBody>
                  <a:tcPr/>
                </a:tc>
                <a:tc>
                  <a:txBody>
                    <a:bodyPr/>
                    <a:lstStyle/>
                    <a:p>
                      <a:pPr algn="ctr"/>
                      <a:r>
                        <a:rPr lang="bn-BD" sz="1800" dirty="0" smtClean="0">
                          <a:latin typeface="Nikosh" pitchFamily="2" charset="0"/>
                          <a:cs typeface="Nikosh" pitchFamily="2" charset="0"/>
                        </a:rPr>
                        <a:t>১৩২৫০.০০</a:t>
                      </a:r>
                      <a:endParaRPr lang="bn-BD"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err="1" smtClean="0">
                          <a:latin typeface="Nikosh" pitchFamily="2" charset="0"/>
                          <a:cs typeface="Nikosh" pitchFamily="2" charset="0"/>
                        </a:rPr>
                        <a:t>পার্বত্য</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চট্টগ্রাম</a:t>
                      </a:r>
                      <a:r>
                        <a:rPr lang="bn-BD" sz="1800" dirty="0" smtClean="0">
                          <a:latin typeface="Nikosh" pitchFamily="2" charset="0"/>
                          <a:cs typeface="Nikosh" pitchFamily="2" charset="0"/>
                        </a:rPr>
                        <a:t> অঞ্চলে</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গ্রামীণ</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অবকাঠামো</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উন্নয়নের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মাধ্যমে</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জলাবদ্ধতা</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দূরীকরণ</a:t>
                      </a:r>
                      <a:r>
                        <a:rPr lang="bn-BD" sz="1800" dirty="0" smtClean="0">
                          <a:latin typeface="Nikosh" pitchFamily="2" charset="0"/>
                          <a:cs typeface="Nikosh" pitchFamily="2" charset="0"/>
                        </a:rPr>
                        <a:t>, কর্মসংস্থান</a:t>
                      </a:r>
                      <a:r>
                        <a:rPr lang="en-US" sz="1800" dirty="0" smtClean="0">
                          <a:latin typeface="Nikosh" pitchFamily="2" charset="0"/>
                          <a:cs typeface="Nikosh" pitchFamily="2" charset="0"/>
                        </a:rPr>
                        <a:t> ও </a:t>
                      </a:r>
                      <a:r>
                        <a:rPr lang="en-US" sz="1800" dirty="0" err="1" smtClean="0">
                          <a:latin typeface="Nikosh" pitchFamily="2" charset="0"/>
                          <a:cs typeface="Nikosh" pitchFamily="2" charset="0"/>
                        </a:rPr>
                        <a:t>কৃষিপণ্যের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পরিবহনসহ</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যোগাযোগ</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ব্যবস্থার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উন্নয়ন</a:t>
                      </a:r>
                      <a:endParaRPr lang="en-US" sz="1800" dirty="0" smtClean="0">
                        <a:latin typeface="Nikosh" pitchFamily="2" charset="0"/>
                        <a:cs typeface="Nikosh" pitchFamily="2" charset="0"/>
                      </a:endParaRPr>
                    </a:p>
                  </a:txBody>
                  <a:tcPr/>
                </a:tc>
              </a:tr>
              <a:tr h="688402">
                <a:tc>
                  <a:txBody>
                    <a:bodyPr/>
                    <a:lstStyle/>
                    <a:p>
                      <a:r>
                        <a:rPr lang="en-US" b="0" dirty="0" err="1" smtClean="0">
                          <a:latin typeface="Nikosh" pitchFamily="2" charset="0"/>
                          <a:cs typeface="Nikosh" pitchFamily="2" charset="0"/>
                        </a:rPr>
                        <a:t>দুর্যোগ</a:t>
                      </a:r>
                      <a:r>
                        <a:rPr lang="en-US" b="0" dirty="0" smtClean="0">
                          <a:latin typeface="Nikosh" pitchFamily="2" charset="0"/>
                          <a:cs typeface="Nikosh" pitchFamily="2" charset="0"/>
                        </a:rPr>
                        <a:t> </a:t>
                      </a:r>
                      <a:r>
                        <a:rPr lang="en-US" b="0" dirty="0" err="1" smtClean="0">
                          <a:latin typeface="Nikosh" pitchFamily="2" charset="0"/>
                          <a:cs typeface="Nikosh" pitchFamily="2" charset="0"/>
                        </a:rPr>
                        <a:t>ব্যবস্থাপনা</a:t>
                      </a:r>
                      <a:r>
                        <a:rPr lang="en-US" b="0" dirty="0" smtClean="0">
                          <a:latin typeface="Nikosh" pitchFamily="2" charset="0"/>
                          <a:cs typeface="Nikosh" pitchFamily="2" charset="0"/>
                        </a:rPr>
                        <a:t> </a:t>
                      </a:r>
                      <a:r>
                        <a:rPr lang="en-US" b="0" dirty="0" err="1" smtClean="0">
                          <a:latin typeface="Nikosh" pitchFamily="2" charset="0"/>
                          <a:cs typeface="Nikosh" pitchFamily="2" charset="0"/>
                        </a:rPr>
                        <a:t>অধিদপ্তর</a:t>
                      </a:r>
                      <a:r>
                        <a:rPr lang="en-US" b="0" dirty="0" smtClean="0">
                          <a:latin typeface="Nikosh" pitchFamily="2" charset="0"/>
                          <a:cs typeface="Nikosh" pitchFamily="2" charset="0"/>
                        </a:rPr>
                        <a:t> </a:t>
                      </a:r>
                      <a:r>
                        <a:rPr lang="en-US" b="0" dirty="0" err="1" smtClean="0">
                          <a:latin typeface="Nikosh" pitchFamily="2" charset="0"/>
                          <a:cs typeface="Nikosh" pitchFamily="2" charset="0"/>
                        </a:rPr>
                        <a:t>ভবনের</a:t>
                      </a:r>
                      <a:r>
                        <a:rPr lang="en-US" b="0" dirty="0" smtClean="0">
                          <a:latin typeface="Nikosh" pitchFamily="2" charset="0"/>
                          <a:cs typeface="Nikosh" pitchFamily="2" charset="0"/>
                        </a:rPr>
                        <a:t> </a:t>
                      </a:r>
                      <a:r>
                        <a:rPr lang="en-US" b="0" dirty="0" err="1" smtClean="0">
                          <a:latin typeface="Nikosh" pitchFamily="2" charset="0"/>
                          <a:cs typeface="Nikosh" pitchFamily="2" charset="0"/>
                        </a:rPr>
                        <a:t>উর্দ্ধমুখী</a:t>
                      </a:r>
                      <a:r>
                        <a:rPr lang="en-US" b="0" dirty="0" smtClean="0">
                          <a:latin typeface="Nikosh" pitchFamily="2" charset="0"/>
                          <a:cs typeface="Nikosh" pitchFamily="2" charset="0"/>
                        </a:rPr>
                        <a:t> </a:t>
                      </a:r>
                      <a:r>
                        <a:rPr lang="en-US" b="0" dirty="0" err="1" smtClean="0">
                          <a:latin typeface="Nikosh" pitchFamily="2" charset="0"/>
                          <a:cs typeface="Nikosh" pitchFamily="2" charset="0"/>
                        </a:rPr>
                        <a:t>সম্প্রসারণ</a:t>
                      </a:r>
                      <a:endParaRPr lang="bn-BD" b="0" dirty="0">
                        <a:latin typeface="Nikosh" pitchFamily="2" charset="0"/>
                        <a:cs typeface="Nikosh" pitchFamily="2" charset="0"/>
                      </a:endParaRPr>
                    </a:p>
                  </a:txBody>
                  <a:tcPr>
                    <a:solidFill>
                      <a:schemeClr val="accent5">
                        <a:lumMod val="40000"/>
                        <a:lumOff val="60000"/>
                      </a:schemeClr>
                    </a:solidFill>
                  </a:tcPr>
                </a:tc>
                <a:tc>
                  <a:txBody>
                    <a:bodyPr/>
                    <a:lstStyle/>
                    <a:p>
                      <a:pPr algn="ctr"/>
                      <a:r>
                        <a:rPr lang="bn-BD" sz="1800" b="0" dirty="0" smtClean="0">
                          <a:latin typeface="Nikosh" pitchFamily="2" charset="0"/>
                          <a:cs typeface="Nikosh" pitchFamily="2" charset="0"/>
                        </a:rPr>
                        <a:t>১৩৩৩.৬০</a:t>
                      </a:r>
                      <a:endParaRPr lang="bn-BD" b="0" dirty="0"/>
                    </a:p>
                  </a:txBody>
                  <a:tcPr>
                    <a:solidFill>
                      <a:schemeClr val="accent5">
                        <a:lumMod val="40000"/>
                        <a:lumOff val="6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err="1" smtClean="0">
                          <a:latin typeface="Nikosh" pitchFamily="2" charset="0"/>
                          <a:cs typeface="Nikosh" pitchFamily="2" charset="0"/>
                        </a:rPr>
                        <a:t>দুর্যোগ</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ব্যবস্থাপনা</a:t>
                      </a:r>
                      <a:r>
                        <a:rPr lang="bn-BD" sz="1800" dirty="0" smtClean="0">
                          <a:latin typeface="Nikosh" pitchFamily="2" charset="0"/>
                          <a:cs typeface="Nikosh" pitchFamily="2" charset="0"/>
                        </a:rPr>
                        <a:t> ভবনের ৭ তলা</a:t>
                      </a:r>
                      <a:r>
                        <a:rPr lang="en-US" sz="1800" dirty="0" smtClean="0">
                          <a:latin typeface="Nikosh" pitchFamily="2" charset="0"/>
                          <a:cs typeface="Nikosh" pitchFamily="2" charset="0"/>
                        </a:rPr>
                        <a:t> </a:t>
                      </a:r>
                      <a:r>
                        <a:rPr lang="bn-BD" sz="1800" dirty="0" smtClean="0">
                          <a:latin typeface="Nikosh" pitchFamily="2" charset="0"/>
                          <a:cs typeface="Nikosh" pitchFamily="2" charset="0"/>
                        </a:rPr>
                        <a:t> হতে ১০ তলা পর্যন্ত </a:t>
                      </a:r>
                      <a:r>
                        <a:rPr lang="en-US" sz="1800" dirty="0" err="1" smtClean="0">
                          <a:latin typeface="Nikosh" pitchFamily="2" charset="0"/>
                          <a:cs typeface="Nikosh" pitchFamily="2" charset="0"/>
                        </a:rPr>
                        <a:t>উর্দ্ধমুখী</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সম্প্রসারণ</a:t>
                      </a:r>
                      <a:r>
                        <a:rPr lang="en-US" sz="1800" dirty="0" smtClean="0">
                          <a:latin typeface="Nikosh" pitchFamily="2" charset="0"/>
                          <a:cs typeface="Nikosh" pitchFamily="2" charset="0"/>
                        </a:rPr>
                        <a:t> </a:t>
                      </a:r>
                      <a:r>
                        <a:rPr lang="bn-BD" sz="1800" dirty="0" smtClean="0">
                          <a:latin typeface="Nikosh" pitchFamily="2" charset="0"/>
                          <a:cs typeface="Nikosh" pitchFamily="2" charset="0"/>
                        </a:rPr>
                        <a:t>সম্প্রসারণ</a:t>
                      </a:r>
                      <a:endParaRPr lang="en-US" sz="1800" dirty="0" smtClean="0">
                        <a:latin typeface="Nikosh" pitchFamily="2" charset="0"/>
                        <a:cs typeface="Nikosh" pitchFamily="2" charset="0"/>
                      </a:endParaRPr>
                    </a:p>
                  </a:txBody>
                  <a:tcPr>
                    <a:solidFill>
                      <a:schemeClr val="accent5">
                        <a:lumMod val="40000"/>
                        <a:lumOff val="60000"/>
                      </a:schemeClr>
                    </a:solidFill>
                  </a:tcPr>
                </a:tc>
              </a:tr>
            </a:tbl>
          </a:graphicData>
        </a:graphic>
      </p:graphicFrame>
      <p:sp>
        <p:nvSpPr>
          <p:cNvPr id="3" name="Title 1"/>
          <p:cNvSpPr>
            <a:spLocks noGrp="1"/>
          </p:cNvSpPr>
          <p:nvPr>
            <p:ph type="title" idx="4294967295"/>
          </p:nvPr>
        </p:nvSpPr>
        <p:spPr>
          <a:xfrm>
            <a:off x="838200" y="663103"/>
            <a:ext cx="5056163" cy="458121"/>
          </a:xfrm>
          <a:prstGeom prst="rect">
            <a:avLst/>
          </a:prstGeom>
        </p:spPr>
        <p:style>
          <a:lnRef idx="1">
            <a:schemeClr val="accent5"/>
          </a:lnRef>
          <a:fillRef idx="2">
            <a:schemeClr val="accent5"/>
          </a:fillRef>
          <a:effectRef idx="1">
            <a:schemeClr val="accent5"/>
          </a:effectRef>
          <a:fontRef idx="minor">
            <a:schemeClr val="dk1"/>
          </a:fontRef>
        </p:style>
        <p:txBody>
          <a:bodyPr/>
          <a:lstStyle/>
          <a:p>
            <a:r>
              <a:rPr lang="en-US" sz="2800" dirty="0" err="1" smtClean="0">
                <a:latin typeface="Nikosh" pitchFamily="2" charset="0"/>
                <a:cs typeface="Nikosh" pitchFamily="2" charset="0"/>
              </a:rPr>
              <a:t>বাস্তবায়নাধীন</a:t>
            </a:r>
            <a:r>
              <a:rPr lang="en-US" sz="2800" dirty="0" smtClean="0">
                <a:latin typeface="Nikosh" pitchFamily="2" charset="0"/>
                <a:cs typeface="Nikosh" pitchFamily="2" charset="0"/>
              </a:rPr>
              <a:t> </a:t>
            </a:r>
            <a:r>
              <a:rPr lang="en-US" sz="2800" dirty="0" err="1">
                <a:latin typeface="Nikosh" pitchFamily="2" charset="0"/>
                <a:cs typeface="Nikosh" pitchFamily="2" charset="0"/>
              </a:rPr>
              <a:t>প্রকল্পসমূহ</a:t>
            </a:r>
            <a:endParaRPr lang="en-US" altLang="en-US" sz="2800"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864810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Grp="1" noChangeArrowheads="1"/>
          </p:cNvSpPr>
          <p:nvPr>
            <p:ph type="title" idx="4294967295"/>
          </p:nvPr>
        </p:nvSpPr>
        <p:spPr>
          <a:xfrm>
            <a:off x="609600" y="1090687"/>
            <a:ext cx="4746171" cy="492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eaLnBrk="1" hangingPunct="1"/>
            <a:r>
              <a:rPr lang="bn-BD" altLang="en-US" sz="2800" dirty="0" smtClean="0">
                <a:latin typeface="Nikosh" pitchFamily="2" charset="0"/>
                <a:ea typeface="Nikosh" pitchFamily="2" charset="0"/>
                <a:cs typeface="Nikosh" pitchFamily="2" charset="0"/>
              </a:rPr>
              <a:t>শরণার্থী বিষয়ক কার্যক্রম</a:t>
            </a:r>
            <a:endParaRPr lang="en-US" altLang="en-US" sz="2800" dirty="0" smtClean="0"/>
          </a:p>
        </p:txBody>
      </p:sp>
      <p:sp>
        <p:nvSpPr>
          <p:cNvPr id="45059" name="Rectangle 11"/>
          <p:cNvSpPr>
            <a:spLocks noGrp="1" noChangeArrowheads="1"/>
          </p:cNvSpPr>
          <p:nvPr>
            <p:ph type="body" idx="1"/>
          </p:nvPr>
        </p:nvSpPr>
        <p:spPr>
          <a:xfrm>
            <a:off x="609600" y="1807030"/>
            <a:ext cx="6574971" cy="4572000"/>
          </a:xfrm>
        </p:spPr>
        <p:txBody>
          <a:bodyPr/>
          <a:lstStyle/>
          <a:p>
            <a:pPr>
              <a:lnSpc>
                <a:spcPct val="80000"/>
              </a:lnSpc>
            </a:pPr>
            <a:r>
              <a:rPr lang="en-US" altLang="en-US" sz="2400" dirty="0" smtClean="0">
                <a:latin typeface="Nikosh" pitchFamily="2" charset="0"/>
                <a:ea typeface="Nikosh" pitchFamily="2" charset="0"/>
                <a:cs typeface="Nikosh" pitchFamily="2" charset="0"/>
              </a:rPr>
              <a:t>১৯৯১-৯২ </a:t>
            </a:r>
            <a:r>
              <a:rPr lang="en-US" altLang="en-US" sz="2400" dirty="0" err="1" smtClean="0">
                <a:latin typeface="Nikosh" pitchFamily="2" charset="0"/>
                <a:ea typeface="Nikosh" pitchFamily="2" charset="0"/>
                <a:cs typeface="Nikosh" pitchFamily="2" charset="0"/>
              </a:rPr>
              <a:t>সালে</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মায়ানমার</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হতে</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আগত</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শরণার্থীর</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সংখ্যা</a:t>
            </a:r>
            <a:r>
              <a:rPr lang="en-US" altLang="en-US" sz="2400" dirty="0" smtClean="0">
                <a:latin typeface="Nikosh" pitchFamily="2" charset="0"/>
                <a:ea typeface="Nikosh" pitchFamily="2" charset="0"/>
                <a:cs typeface="Nikosh" pitchFamily="2" charset="0"/>
              </a:rPr>
              <a:t> 	:  ২,৫০,৮৭৭</a:t>
            </a:r>
            <a:endParaRPr lang="en-US" altLang="en-US" sz="2400" dirty="0">
              <a:latin typeface="Nikosh" pitchFamily="2" charset="0"/>
              <a:ea typeface="Nikosh" pitchFamily="2" charset="0"/>
              <a:cs typeface="Nikosh" pitchFamily="2" charset="0"/>
            </a:endParaRPr>
          </a:p>
          <a:p>
            <a:pPr>
              <a:lnSpc>
                <a:spcPct val="80000"/>
              </a:lnSpc>
            </a:pPr>
            <a:r>
              <a:rPr lang="en-US" altLang="en-US" sz="2400" dirty="0" smtClean="0">
                <a:latin typeface="Nikosh" pitchFamily="2" charset="0"/>
                <a:ea typeface="Nikosh" pitchFamily="2" charset="0"/>
                <a:cs typeface="Nikosh" pitchFamily="2" charset="0"/>
              </a:rPr>
              <a:t>২০০৫ </a:t>
            </a:r>
            <a:r>
              <a:rPr lang="en-US" altLang="en-US" sz="2400" dirty="0" err="1" smtClean="0">
                <a:latin typeface="Nikosh" pitchFamily="2" charset="0"/>
                <a:ea typeface="Nikosh" pitchFamily="2" charset="0"/>
                <a:cs typeface="Nikosh" pitchFamily="2" charset="0"/>
              </a:rPr>
              <a:t>সালে</a:t>
            </a:r>
            <a:r>
              <a:rPr lang="en-US" altLang="en-US" sz="2400" dirty="0" smtClean="0">
                <a:latin typeface="Nikosh" pitchFamily="2" charset="0"/>
                <a:ea typeface="Nikosh" pitchFamily="2" charset="0"/>
                <a:cs typeface="Nikosh" pitchFamily="2" charset="0"/>
              </a:rPr>
              <a:t> ২৮ </a:t>
            </a:r>
            <a:r>
              <a:rPr lang="en-US" altLang="en-US" sz="2400" dirty="0" err="1" smtClean="0">
                <a:latin typeface="Nikosh" pitchFamily="2" charset="0"/>
                <a:ea typeface="Nikosh" pitchFamily="2" charset="0"/>
                <a:cs typeface="Nikosh" pitchFamily="2" charset="0"/>
              </a:rPr>
              <a:t>জুলাই</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পর্য</a:t>
            </a:r>
            <a:r>
              <a:rPr lang="bn-BD" altLang="en-US" sz="2400" dirty="0" smtClean="0">
                <a:latin typeface="Nikosh" pitchFamily="2" charset="0"/>
                <a:ea typeface="Nikosh" pitchFamily="2" charset="0"/>
                <a:cs typeface="Nikosh" pitchFamily="2" charset="0"/>
              </a:rPr>
              <a:t>ন্ত</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প্রত্যাবাসনকৃত</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শরণার্থীর</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সংখ্যা</a:t>
            </a:r>
            <a:r>
              <a:rPr lang="en-US" altLang="en-US" sz="2400" dirty="0" smtClean="0">
                <a:latin typeface="Nikosh" pitchFamily="2" charset="0"/>
                <a:ea typeface="Nikosh" pitchFamily="2" charset="0"/>
                <a:cs typeface="Nikosh" pitchFamily="2" charset="0"/>
              </a:rPr>
              <a:t>:  ২,৩৬,৫৯৯</a:t>
            </a:r>
            <a:endParaRPr lang="en-US" altLang="en-US" sz="2400" dirty="0">
              <a:latin typeface="Nikosh" pitchFamily="2" charset="0"/>
              <a:ea typeface="Nikosh" pitchFamily="2" charset="0"/>
              <a:cs typeface="Nikosh" pitchFamily="2" charset="0"/>
            </a:endParaRPr>
          </a:p>
          <a:p>
            <a:pPr>
              <a:lnSpc>
                <a:spcPct val="80000"/>
              </a:lnSpc>
            </a:pPr>
            <a:r>
              <a:rPr lang="en-US" altLang="en-US" sz="2400" dirty="0" err="1" smtClean="0">
                <a:latin typeface="Nikosh" pitchFamily="2" charset="0"/>
                <a:ea typeface="Nikosh" pitchFamily="2" charset="0"/>
                <a:cs typeface="Nikosh" pitchFamily="2" charset="0"/>
              </a:rPr>
              <a:t>বর্তমান</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শরণার্থী</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সংখ্যা</a:t>
            </a:r>
            <a:r>
              <a:rPr lang="en-US" altLang="en-US" sz="2400" dirty="0" smtClean="0">
                <a:latin typeface="Nikosh" pitchFamily="2" charset="0"/>
                <a:ea typeface="Nikosh" pitchFamily="2" charset="0"/>
                <a:cs typeface="Nikosh" pitchFamily="2" charset="0"/>
              </a:rPr>
              <a:t> :  </a:t>
            </a:r>
            <a:r>
              <a:rPr lang="bn-BD" altLang="en-US" sz="2400" dirty="0" smtClean="0">
                <a:latin typeface="Nikosh" pitchFamily="2" charset="0"/>
                <a:ea typeface="Nikosh" pitchFamily="2" charset="0"/>
                <a:cs typeface="Nikosh" pitchFamily="2" charset="0"/>
              </a:rPr>
              <a:t>৩২,৩৫৫</a:t>
            </a:r>
            <a:endParaRPr lang="bn-BD" altLang="en-US" sz="2400" dirty="0">
              <a:latin typeface="Nikosh" pitchFamily="2" charset="0"/>
              <a:ea typeface="Nikosh" pitchFamily="2" charset="0"/>
              <a:cs typeface="Nikosh" pitchFamily="2" charset="0"/>
            </a:endParaRPr>
          </a:p>
          <a:p>
            <a:pPr>
              <a:lnSpc>
                <a:spcPct val="80000"/>
              </a:lnSpc>
            </a:pPr>
            <a:r>
              <a:rPr lang="en-US" altLang="en-US" sz="2400" dirty="0" err="1" smtClean="0">
                <a:latin typeface="Nikosh" pitchFamily="2" charset="0"/>
                <a:ea typeface="Nikosh" pitchFamily="2" charset="0"/>
                <a:cs typeface="Nikosh" pitchFamily="2" charset="0"/>
              </a:rPr>
              <a:t>বর্তমানে</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শরণার্থী</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ক্যা</a:t>
            </a:r>
            <a:r>
              <a:rPr lang="bn-BD" altLang="en-US" sz="2400" dirty="0" smtClean="0">
                <a:latin typeface="Nikosh" pitchFamily="2" charset="0"/>
                <a:ea typeface="Nikosh" pitchFamily="2" charset="0"/>
                <a:cs typeface="Nikosh" pitchFamily="2" charset="0"/>
              </a:rPr>
              <a:t>ম্পের</a:t>
            </a:r>
            <a:r>
              <a:rPr lang="en-US" altLang="en-US" sz="2400" dirty="0" smtClean="0">
                <a:latin typeface="Nikosh" pitchFamily="2" charset="0"/>
                <a:ea typeface="Nikosh" pitchFamily="2" charset="0"/>
                <a:cs typeface="Nikosh" pitchFamily="2" charset="0"/>
              </a:rPr>
              <a:t> </a:t>
            </a:r>
            <a:r>
              <a:rPr lang="bn-BD" altLang="en-US" sz="2400" dirty="0" smtClean="0">
                <a:latin typeface="Nikosh" pitchFamily="2" charset="0"/>
                <a:ea typeface="Nikosh" pitchFamily="2" charset="0"/>
                <a:cs typeface="Nikosh" pitchFamily="2" charset="0"/>
              </a:rPr>
              <a:t>সংখ্যা</a:t>
            </a:r>
            <a:r>
              <a:rPr lang="en-US" altLang="en-US" sz="2400" dirty="0" smtClean="0">
                <a:latin typeface="Nikosh" pitchFamily="2" charset="0"/>
                <a:ea typeface="Nikosh" pitchFamily="2" charset="0"/>
                <a:cs typeface="Nikosh" pitchFamily="2" charset="0"/>
              </a:rPr>
              <a:t>:  ২টি</a:t>
            </a:r>
          </a:p>
          <a:p>
            <a:pPr>
              <a:lnSpc>
                <a:spcPct val="80000"/>
              </a:lnSpc>
            </a:pPr>
            <a:r>
              <a:rPr lang="en-US" altLang="en-US" sz="2400" dirty="0" err="1" smtClean="0">
                <a:latin typeface="Nikosh" pitchFamily="2" charset="0"/>
                <a:ea typeface="Nikosh" pitchFamily="2" charset="0"/>
                <a:cs typeface="Nikosh" pitchFamily="2" charset="0"/>
              </a:rPr>
              <a:t>শরণার্থীদের</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অন্ন</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বস্ত্র</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বাসস্থান</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শিক্ষা</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স্বাস্থ্য</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পানীয়</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জল</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পয়</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নিস্কাশন</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প্রশিক্ষণ</a:t>
            </a:r>
            <a:r>
              <a:rPr lang="en-US" altLang="en-US" sz="2400" dirty="0" smtClean="0">
                <a:latin typeface="Nikosh" pitchFamily="2" charset="0"/>
                <a:ea typeface="Nikosh" pitchFamily="2" charset="0"/>
                <a:cs typeface="Nikosh" pitchFamily="2" charset="0"/>
              </a:rPr>
              <a:t> </a:t>
            </a:r>
            <a:r>
              <a:rPr lang="bn-BD" altLang="en-US" sz="2400" dirty="0" smtClean="0">
                <a:latin typeface="Nikosh" pitchFamily="2" charset="0"/>
                <a:ea typeface="Nikosh" pitchFamily="2" charset="0"/>
                <a:cs typeface="Nikosh" pitchFamily="2" charset="0"/>
              </a:rPr>
              <a:t> </a:t>
            </a:r>
            <a:r>
              <a:rPr lang="en-US" altLang="en-US" sz="2400" dirty="0" err="1">
                <a:latin typeface="Nikosh" pitchFamily="2" charset="0"/>
                <a:ea typeface="Nikosh" pitchFamily="2" charset="0"/>
                <a:cs typeface="Nikosh" pitchFamily="2" charset="0"/>
              </a:rPr>
              <a:t>ইত্যাদি</a:t>
            </a:r>
            <a:r>
              <a:rPr lang="en-US" altLang="en-US" sz="2400" dirty="0">
                <a:latin typeface="Nikosh" pitchFamily="2" charset="0"/>
                <a:ea typeface="Nikosh" pitchFamily="2" charset="0"/>
                <a:cs typeface="Nikosh" pitchFamily="2" charset="0"/>
              </a:rPr>
              <a:t> </a:t>
            </a:r>
            <a:r>
              <a:rPr lang="en-US" altLang="en-US" sz="2400" dirty="0" err="1">
                <a:latin typeface="Nikosh" pitchFamily="2" charset="0"/>
                <a:ea typeface="Nikosh" pitchFamily="2" charset="0"/>
                <a:cs typeface="Nikosh" pitchFamily="2" charset="0"/>
              </a:rPr>
              <a:t>মৌলিক</a:t>
            </a:r>
            <a:r>
              <a:rPr lang="en-US" altLang="en-US" sz="2400" dirty="0">
                <a:latin typeface="Nikosh" pitchFamily="2" charset="0"/>
                <a:ea typeface="Nikosh" pitchFamily="2" charset="0"/>
                <a:cs typeface="Nikosh" pitchFamily="2" charset="0"/>
              </a:rPr>
              <a:t> </a:t>
            </a:r>
            <a:r>
              <a:rPr lang="en-US" altLang="en-US" sz="2400" dirty="0" err="1">
                <a:latin typeface="Nikosh" pitchFamily="2" charset="0"/>
                <a:ea typeface="Nikosh" pitchFamily="2" charset="0"/>
                <a:cs typeface="Nikosh" pitchFamily="2" charset="0"/>
              </a:rPr>
              <a:t>সুবিধাদি</a:t>
            </a:r>
            <a:r>
              <a:rPr lang="en-US" altLang="en-US" sz="2400" dirty="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প্রদান</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করা</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হয়</a:t>
            </a:r>
            <a:endParaRPr lang="en-US" altLang="en-US" sz="2400" dirty="0" smtClean="0">
              <a:latin typeface="Nikosh" pitchFamily="2" charset="0"/>
              <a:ea typeface="Nikosh" pitchFamily="2" charset="0"/>
              <a:cs typeface="Nikosh" pitchFamily="2" charset="0"/>
            </a:endParaRPr>
          </a:p>
          <a:p>
            <a:pPr algn="just">
              <a:lnSpc>
                <a:spcPct val="70000"/>
              </a:lnSpc>
            </a:pPr>
            <a:r>
              <a:rPr lang="en-US" altLang="en-US" sz="2400" dirty="0" err="1" smtClean="0">
                <a:latin typeface="Nikosh" pitchFamily="2" charset="0"/>
                <a:ea typeface="Nikosh" pitchFamily="2" charset="0"/>
                <a:cs typeface="Nikosh" pitchFamily="2" charset="0"/>
              </a:rPr>
              <a:t>তৃতীয়</a:t>
            </a:r>
            <a:r>
              <a:rPr lang="en-US" altLang="en-US" sz="2400" dirty="0" smtClean="0">
                <a:latin typeface="Nikosh" pitchFamily="2" charset="0"/>
                <a:ea typeface="Nikosh" pitchFamily="2" charset="0"/>
                <a:cs typeface="Nikosh" pitchFamily="2" charset="0"/>
              </a:rPr>
              <a:t> </a:t>
            </a:r>
            <a:r>
              <a:rPr lang="en-US" altLang="en-US" sz="2400" dirty="0" err="1">
                <a:latin typeface="Nikosh" pitchFamily="2" charset="0"/>
                <a:ea typeface="Nikosh" pitchFamily="2" charset="0"/>
                <a:cs typeface="Nikosh" pitchFamily="2" charset="0"/>
              </a:rPr>
              <a:t>দেশে</a:t>
            </a:r>
            <a:r>
              <a:rPr lang="en-US" altLang="en-US" sz="2400" dirty="0">
                <a:latin typeface="Nikosh" pitchFamily="2" charset="0"/>
                <a:ea typeface="Nikosh" pitchFamily="2" charset="0"/>
                <a:cs typeface="Nikosh" pitchFamily="2" charset="0"/>
              </a:rPr>
              <a:t> </a:t>
            </a:r>
            <a:r>
              <a:rPr lang="en-US" altLang="en-US" sz="2400" dirty="0" err="1">
                <a:latin typeface="Nikosh" pitchFamily="2" charset="0"/>
                <a:ea typeface="Nikosh" pitchFamily="2" charset="0"/>
                <a:cs typeface="Nikosh" pitchFamily="2" charset="0"/>
              </a:rPr>
              <a:t>প্রেরিত</a:t>
            </a:r>
            <a:r>
              <a:rPr lang="en-US" altLang="en-US" sz="2400" dirty="0">
                <a:latin typeface="Nikosh" pitchFamily="2" charset="0"/>
                <a:ea typeface="Nikosh" pitchFamily="2" charset="0"/>
                <a:cs typeface="Nikosh" pitchFamily="2" charset="0"/>
              </a:rPr>
              <a:t> </a:t>
            </a:r>
            <a:r>
              <a:rPr lang="en-US" altLang="en-US" sz="2400" dirty="0" err="1">
                <a:latin typeface="Nikosh" pitchFamily="2" charset="0"/>
                <a:ea typeface="Nikosh" pitchFamily="2" charset="0"/>
                <a:cs typeface="Nikosh" pitchFamily="2" charset="0"/>
              </a:rPr>
              <a:t>শরণার্থীর</a:t>
            </a:r>
            <a:r>
              <a:rPr lang="en-US" altLang="en-US" sz="2400" dirty="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সংখ্যা</a:t>
            </a:r>
            <a:r>
              <a:rPr lang="en-US" altLang="en-US" sz="2400" dirty="0" smtClean="0">
                <a:latin typeface="Nikosh" pitchFamily="2" charset="0"/>
                <a:ea typeface="Nikosh" pitchFamily="2" charset="0"/>
                <a:cs typeface="Nikosh" pitchFamily="2" charset="0"/>
              </a:rPr>
              <a:t>:</a:t>
            </a:r>
            <a:r>
              <a:rPr lang="bn-BD" altLang="en-US" sz="2400" dirty="0" smtClean="0">
                <a:latin typeface="Nikosh" pitchFamily="2" charset="0"/>
                <a:ea typeface="Nikosh" pitchFamily="2" charset="0"/>
                <a:cs typeface="Nikosh" pitchFamily="2" charset="0"/>
              </a:rPr>
              <a:t> ৯২৬ জন (</a:t>
            </a:r>
            <a:r>
              <a:rPr lang="en-US" altLang="en-US" sz="2400" dirty="0">
                <a:latin typeface="Nikosh" pitchFamily="2" charset="0"/>
                <a:ea typeface="Nikosh" pitchFamily="2" charset="0"/>
                <a:cs typeface="Nikosh" pitchFamily="2" charset="0"/>
              </a:rPr>
              <a:t>কানাডা-৩০৯, যুক্তরাজ্য-১৯০, </a:t>
            </a:r>
            <a:r>
              <a:rPr lang="en-US" altLang="en-US" sz="2400" dirty="0" smtClean="0">
                <a:latin typeface="Nikosh" pitchFamily="2" charset="0"/>
                <a:ea typeface="Nikosh" pitchFamily="2" charset="0"/>
                <a:cs typeface="Nikosh" pitchFamily="2" charset="0"/>
              </a:rPr>
              <a:t>নিউজিল্যান্ড-৫৬, </a:t>
            </a:r>
            <a:r>
              <a:rPr lang="en-US" altLang="en-US" sz="2400" dirty="0" err="1" smtClean="0">
                <a:latin typeface="Nikosh" pitchFamily="2" charset="0"/>
                <a:ea typeface="Nikosh" pitchFamily="2" charset="0"/>
                <a:cs typeface="Nikosh" pitchFamily="2" charset="0"/>
              </a:rPr>
              <a:t>আমেরিকা</a:t>
            </a:r>
            <a:r>
              <a:rPr lang="en-US" altLang="en-US" sz="2400" dirty="0" smtClean="0">
                <a:latin typeface="Nikosh" pitchFamily="2" charset="0"/>
                <a:ea typeface="Nikosh" pitchFamily="2" charset="0"/>
                <a:cs typeface="Nikosh" pitchFamily="2" charset="0"/>
              </a:rPr>
              <a:t> </a:t>
            </a:r>
            <a:r>
              <a:rPr lang="en-US" altLang="en-US" sz="2400" dirty="0">
                <a:latin typeface="Nikosh" pitchFamily="2" charset="0"/>
                <a:ea typeface="Nikosh" pitchFamily="2" charset="0"/>
                <a:cs typeface="Nikosh" pitchFamily="2" charset="0"/>
              </a:rPr>
              <a:t>(</a:t>
            </a:r>
            <a:r>
              <a:rPr lang="en-US" altLang="en-US" sz="2400" dirty="0" err="1">
                <a:latin typeface="Nikosh" pitchFamily="2" charset="0"/>
                <a:ea typeface="Nikosh" pitchFamily="2" charset="0"/>
                <a:cs typeface="Nikosh" pitchFamily="2" charset="0"/>
              </a:rPr>
              <a:t>ইউএসএ</a:t>
            </a:r>
            <a:r>
              <a:rPr lang="en-US" altLang="en-US" sz="2400" dirty="0">
                <a:latin typeface="Nikosh" pitchFamily="2" charset="0"/>
                <a:ea typeface="Nikosh" pitchFamily="2" charset="0"/>
                <a:cs typeface="Nikosh" pitchFamily="2" charset="0"/>
              </a:rPr>
              <a:t>)-২৪, নরওয়ে-৪, আয়ারল্যান্ড-৮২, সুইডেন-১৯, </a:t>
            </a:r>
            <a:r>
              <a:rPr lang="en-US" altLang="en-US" sz="2400" dirty="0" smtClean="0">
                <a:latin typeface="Nikosh" pitchFamily="2" charset="0"/>
                <a:ea typeface="Nikosh" pitchFamily="2" charset="0"/>
                <a:cs typeface="Nikosh" pitchFamily="2" charset="0"/>
              </a:rPr>
              <a:t>অষ্ট্রেলিয়া-২৪২</a:t>
            </a:r>
            <a:r>
              <a:rPr lang="bn-BD" altLang="en-US" sz="2400" dirty="0" smtClean="0">
                <a:latin typeface="Nikosh" pitchFamily="2" charset="0"/>
                <a:ea typeface="Nikosh" pitchFamily="2" charset="0"/>
                <a:cs typeface="Nikosh" pitchFamily="2" charset="0"/>
              </a:rPr>
              <a:t>)</a:t>
            </a:r>
            <a:endParaRPr lang="en-US" altLang="en-US" sz="2400" dirty="0" smtClean="0">
              <a:latin typeface="Nikosh" pitchFamily="2" charset="0"/>
              <a:ea typeface="Nikosh" pitchFamily="2" charset="0"/>
              <a:cs typeface="Nikosh" pitchFamily="2" charset="0"/>
            </a:endParaRPr>
          </a:p>
          <a:p>
            <a:pPr lvl="1">
              <a:lnSpc>
                <a:spcPct val="80000"/>
              </a:lnSpc>
            </a:pPr>
            <a:endParaRPr lang="bn-BD" altLang="en-US" dirty="0" smtClean="0">
              <a:latin typeface="Nikosh" pitchFamily="2" charset="0"/>
              <a:ea typeface="Nikosh" pitchFamily="2" charset="0"/>
              <a:cs typeface="Nikosh" pitchFamily="2" charset="0"/>
            </a:endParaRPr>
          </a:p>
          <a:p>
            <a:pPr marL="609600" indent="-609600" eaLnBrk="1" hangingPunct="1">
              <a:lnSpc>
                <a:spcPct val="80000"/>
              </a:lnSpc>
              <a:buFontTx/>
              <a:buNone/>
            </a:pPr>
            <a:endParaRPr lang="bn-BD" altLang="en-US" sz="2400" dirty="0" smtClean="0">
              <a:latin typeface="Nikosh" pitchFamily="2" charset="0"/>
              <a:ea typeface="Nikosh" pitchFamily="2" charset="0"/>
              <a:cs typeface="Nikosh" pitchFamily="2" charset="0"/>
            </a:endParaRPr>
          </a:p>
          <a:p>
            <a:pPr marL="609600" indent="-609600" eaLnBrk="1" hangingPunct="1">
              <a:lnSpc>
                <a:spcPct val="80000"/>
              </a:lnSpc>
              <a:buFontTx/>
              <a:buNone/>
            </a:pPr>
            <a:endParaRPr lang="bn-BD" altLang="en-US" sz="2400" dirty="0" smtClean="0">
              <a:latin typeface="Nikosh" pitchFamily="2" charset="0"/>
              <a:ea typeface="Nikosh" pitchFamily="2" charset="0"/>
              <a:cs typeface="Nikosh" pitchFamily="2"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41027" y="1866901"/>
            <a:ext cx="4952999" cy="3714749"/>
          </a:xfrm>
          <a:prstGeom prst="rect">
            <a:avLst/>
          </a:prstGeom>
          <a:effectLst>
            <a:outerShdw blurRad="50800" dist="38100" dir="8100000" algn="tr" rotWithShape="0">
              <a:prstClr val="black">
                <a:alpha val="40000"/>
              </a:prstClr>
            </a:outerShdw>
          </a:effectLst>
        </p:spPr>
      </p:pic>
    </p:spTree>
    <p:extLst>
      <p:ext uri="{BB962C8B-B14F-4D97-AF65-F5344CB8AC3E}">
        <p14:creationId xmlns="" xmlns:p14="http://schemas.microsoft.com/office/powerpoint/2010/main" val="2793850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19579" y="829152"/>
            <a:ext cx="7691651" cy="433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bn-BD" altLang="bn-BD" sz="2800" dirty="0">
                <a:solidFill>
                  <a:schemeClr val="tx1"/>
                </a:solidFill>
                <a:latin typeface="Nikosh" panose="02000000000000000000" pitchFamily="2" charset="0"/>
                <a:cs typeface="Nikosh" panose="02000000000000000000" pitchFamily="2" charset="0"/>
              </a:rPr>
              <a:t>২০০৯ সাল হতে কক্সবাজারস্থ মায়ানমার শরণার্থী </a:t>
            </a:r>
            <a:r>
              <a:rPr lang="bn-BD" altLang="bn-BD" sz="2800" dirty="0" smtClean="0">
                <a:solidFill>
                  <a:schemeClr val="tx1"/>
                </a:solidFill>
                <a:latin typeface="Nikosh" panose="02000000000000000000" pitchFamily="2" charset="0"/>
                <a:cs typeface="Nikosh" panose="02000000000000000000" pitchFamily="2" charset="0"/>
              </a:rPr>
              <a:t>ক্যাম্পে </a:t>
            </a:r>
            <a:r>
              <a:rPr lang="bn-BD" altLang="bn-BD" sz="2800" dirty="0">
                <a:solidFill>
                  <a:schemeClr val="tx1"/>
                </a:solidFill>
                <a:latin typeface="Nikosh" panose="02000000000000000000" pitchFamily="2" charset="0"/>
                <a:cs typeface="Nikosh" panose="02000000000000000000" pitchFamily="2" charset="0"/>
              </a:rPr>
              <a:t>গৃহীত </a:t>
            </a:r>
            <a:r>
              <a:rPr lang="bn-BD" altLang="bn-BD" sz="2800" dirty="0" smtClean="0">
                <a:solidFill>
                  <a:schemeClr val="tx1"/>
                </a:solidFill>
                <a:latin typeface="Nikosh" panose="02000000000000000000" pitchFamily="2" charset="0"/>
                <a:cs typeface="Nikosh" panose="02000000000000000000" pitchFamily="2" charset="0"/>
              </a:rPr>
              <a:t>কার্যক্রমসমূহ</a:t>
            </a:r>
            <a:endParaRPr lang="en-US" altLang="en-US" sz="2800" dirty="0" smtClean="0">
              <a:solidFill>
                <a:schemeClr val="tx1"/>
              </a:solidFill>
              <a:cs typeface="Mangal" pitchFamily="2" charset="0"/>
            </a:endParaRPr>
          </a:p>
        </p:txBody>
      </p:sp>
      <p:pic>
        <p:nvPicPr>
          <p:cNvPr id="7" name="Picture 13" descr="Educagtion Programme"/>
          <p:cNvPicPr>
            <a:picLocks noGrp="1" noChangeAspect="1" noChangeArrowheads="1"/>
          </p:cNvPicPr>
          <p:nvPr>
            <p:ph sz="quarter" idx="4294967295"/>
          </p:nvPr>
        </p:nvPicPr>
        <p:blipFill rotWithShape="1">
          <a:blip r:embed="rId2" cstate="print">
            <a:extLst>
              <a:ext uri="{28A0092B-C50C-407E-A947-70E740481C1C}">
                <a14:useLocalDpi xmlns="" xmlns:a14="http://schemas.microsoft.com/office/drawing/2010/main" val="0"/>
              </a:ext>
            </a:extLst>
          </a:blip>
          <a:srcRect b="7186"/>
          <a:stretch/>
        </p:blipFill>
        <p:spPr>
          <a:xfrm>
            <a:off x="313898" y="1504664"/>
            <a:ext cx="3725840" cy="1909549"/>
          </a:xfrm>
          <a:prstGeom prst="rect">
            <a:avLst/>
          </a:prstGeom>
          <a:noFill/>
        </p:spPr>
      </p:pic>
      <p:pic>
        <p:nvPicPr>
          <p:cNvPr id="8" name="Picture 15" descr="Helping drining water"/>
          <p:cNvPicPr>
            <a:picLocks noGrp="1" noChangeAspect="1" noChangeArrowheads="1"/>
          </p:cNvPicPr>
          <p:nvPr>
            <p:ph sz="quarter" idx="4294967295"/>
          </p:nvPr>
        </p:nvPicPr>
        <p:blipFill rotWithShape="1">
          <a:blip r:embed="rId3" cstate="print">
            <a:extLst>
              <a:ext uri="{28A0092B-C50C-407E-A947-70E740481C1C}">
                <a14:useLocalDpi xmlns="" xmlns:a14="http://schemas.microsoft.com/office/drawing/2010/main" val="0"/>
              </a:ext>
            </a:extLst>
          </a:blip>
          <a:srcRect l="4912" b="7980"/>
          <a:stretch/>
        </p:blipFill>
        <p:spPr>
          <a:xfrm>
            <a:off x="8256896" y="4085568"/>
            <a:ext cx="3698546" cy="2042280"/>
          </a:xfrm>
          <a:prstGeom prst="rect">
            <a:avLst/>
          </a:prstGeom>
          <a:noFill/>
        </p:spPr>
      </p:pic>
      <p:sp>
        <p:nvSpPr>
          <p:cNvPr id="3" name="TextBox 2"/>
          <p:cNvSpPr txBox="1"/>
          <p:nvPr/>
        </p:nvSpPr>
        <p:spPr>
          <a:xfrm>
            <a:off x="218360" y="3373269"/>
            <a:ext cx="3889612" cy="646331"/>
          </a:xfrm>
          <a:prstGeom prst="rect">
            <a:avLst/>
          </a:prstGeom>
          <a:noFill/>
        </p:spPr>
        <p:txBody>
          <a:bodyPr wrap="square" rtlCol="0">
            <a:spAutoFit/>
          </a:bodyPr>
          <a:lstStyle/>
          <a:p>
            <a:pPr algn="just"/>
            <a:r>
              <a:rPr lang="bn-BD" altLang="bn-BD" dirty="0">
                <a:latin typeface="Nikosh" panose="02000000000000000000" pitchFamily="2" charset="0"/>
                <a:cs typeface="Nikosh" panose="02000000000000000000" pitchFamily="2" charset="0"/>
              </a:rPr>
              <a:t>দু’টি ক্যাম্পে ২১ টি প্রাথমিক ২টি নিম্ন মাধ্যমিক বিদ্যালয় স্থাপনক্রমে পাঠদান করা হচ্ছে</a:t>
            </a:r>
            <a:endParaRPr lang="en-US" altLang="bn-BD" dirty="0">
              <a:latin typeface="Nikosh" panose="02000000000000000000" pitchFamily="2" charset="0"/>
              <a:cs typeface="Nikosh" panose="02000000000000000000" pitchFamily="2" charset="0"/>
            </a:endParaRPr>
          </a:p>
        </p:txBody>
      </p:sp>
      <p:sp>
        <p:nvSpPr>
          <p:cNvPr id="10" name="TextBox 9"/>
          <p:cNvSpPr txBox="1"/>
          <p:nvPr/>
        </p:nvSpPr>
        <p:spPr>
          <a:xfrm>
            <a:off x="8190935" y="6075534"/>
            <a:ext cx="3780431" cy="646331"/>
          </a:xfrm>
          <a:prstGeom prst="rect">
            <a:avLst/>
          </a:prstGeom>
          <a:noFill/>
        </p:spPr>
        <p:txBody>
          <a:bodyPr wrap="square" rtlCol="0">
            <a:spAutoFit/>
          </a:bodyPr>
          <a:lstStyle/>
          <a:p>
            <a:pPr algn="just"/>
            <a:r>
              <a:rPr lang="bn-BD" altLang="bn-BD" dirty="0">
                <a:latin typeface="Nikosh" panose="02000000000000000000" pitchFamily="2" charset="0"/>
                <a:cs typeface="Nikosh" panose="02000000000000000000" pitchFamily="2" charset="0"/>
              </a:rPr>
              <a:t>দু’টি ক্যাম্পে সুপেয় পানির জন্য ডিপ টিউবয়েল স্থাপন করা হয়েছে </a:t>
            </a:r>
            <a:r>
              <a:rPr lang="bn-BD" altLang="bn-BD" dirty="0" smtClean="0">
                <a:latin typeface="Nikosh" panose="02000000000000000000" pitchFamily="2" charset="0"/>
                <a:cs typeface="Nikosh" panose="02000000000000000000" pitchFamily="2" charset="0"/>
              </a:rPr>
              <a:t> </a:t>
            </a:r>
            <a:endParaRPr lang="bn-BD" altLang="bn-BD" dirty="0">
              <a:latin typeface="Nikosh" panose="02000000000000000000" pitchFamily="2" charset="0"/>
              <a:cs typeface="Nikosh" panose="02000000000000000000" pitchFamily="2" charset="0"/>
            </a:endParaRPr>
          </a:p>
        </p:txBody>
      </p:sp>
      <p:pic>
        <p:nvPicPr>
          <p:cNvPr id="11" name="Content Placeholder 10" descr="Computer Training"/>
          <p:cNvPicPr>
            <a:picLocks noGrp="1" noChangeAspect="1" noChangeArrowheads="1"/>
          </p:cNvPicPr>
          <p:nvPr>
            <p:ph sz="quarter" idx="4294967295"/>
          </p:nvPr>
        </p:nvPicPr>
        <p:blipFill rotWithShape="1">
          <a:blip r:embed="rId4" cstate="print">
            <a:extLst>
              <a:ext uri="{28A0092B-C50C-407E-A947-70E740481C1C}">
                <a14:useLocalDpi xmlns="" xmlns:a14="http://schemas.microsoft.com/office/drawing/2010/main" val="0"/>
              </a:ext>
            </a:extLst>
          </a:blip>
          <a:srcRect l="-1" r="3717" b="5203"/>
          <a:stretch/>
        </p:blipFill>
        <p:spPr>
          <a:xfrm>
            <a:off x="4462821" y="1504664"/>
            <a:ext cx="3534769" cy="1909549"/>
          </a:xfrm>
          <a:prstGeom prst="rect">
            <a:avLst/>
          </a:prstGeom>
          <a:noFill/>
        </p:spPr>
      </p:pic>
      <p:pic>
        <p:nvPicPr>
          <p:cNvPr id="12" name="Picture 13" descr="Sanitation activities in refugee camp"/>
          <p:cNvPicPr>
            <a:picLocks noGrp="1" noChangeAspect="1" noChangeArrowheads="1"/>
          </p:cNvPicPr>
          <p:nvPr>
            <p:ph sz="quarter" idx="4294967295"/>
          </p:nvPr>
        </p:nvPicPr>
        <p:blipFill rotWithShape="1">
          <a:blip r:embed="rId5" cstate="print">
            <a:extLst>
              <a:ext uri="{28A0092B-C50C-407E-A947-70E740481C1C}">
                <a14:useLocalDpi xmlns="" xmlns:a14="http://schemas.microsoft.com/office/drawing/2010/main" val="0"/>
              </a:ext>
            </a:extLst>
          </a:blip>
          <a:srcRect b="7529"/>
          <a:stretch/>
        </p:blipFill>
        <p:spPr>
          <a:xfrm>
            <a:off x="4462821" y="4085567"/>
            <a:ext cx="3534769" cy="2042280"/>
          </a:xfrm>
          <a:prstGeom prst="rect">
            <a:avLst/>
          </a:prstGeom>
          <a:noFill/>
        </p:spPr>
      </p:pic>
      <p:pic>
        <p:nvPicPr>
          <p:cNvPr id="13" name="Picture 15" descr="IMGP1092-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256897" y="1504664"/>
            <a:ext cx="3698545" cy="1909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6" descr="Soap Center_03-1"/>
          <p:cNvPicPr>
            <a:picLocks noGrp="1" noChangeAspect="1" noChangeArrowheads="1"/>
          </p:cNvPicPr>
          <p:nvPr>
            <p:ph sz="quarter" idx="4294967295"/>
          </p:nvPr>
        </p:nvPicPr>
        <p:blipFill>
          <a:blip r:embed="rId7" cstate="print">
            <a:extLst>
              <a:ext uri="{28A0092B-C50C-407E-A947-70E740481C1C}">
                <a14:useLocalDpi xmlns="" xmlns:a14="http://schemas.microsoft.com/office/drawing/2010/main" val="0"/>
              </a:ext>
            </a:extLst>
          </a:blip>
          <a:srcRect/>
          <a:stretch>
            <a:fillRect/>
          </a:stretch>
        </p:blipFill>
        <p:spPr>
          <a:xfrm>
            <a:off x="300249" y="4085567"/>
            <a:ext cx="3739489" cy="2042280"/>
          </a:xfrm>
          <a:prstGeom prst="rect">
            <a:avLst/>
          </a:prstGeom>
          <a:noFill/>
        </p:spPr>
      </p:pic>
      <p:sp>
        <p:nvSpPr>
          <p:cNvPr id="15" name="TextBox 14"/>
          <p:cNvSpPr txBox="1"/>
          <p:nvPr/>
        </p:nvSpPr>
        <p:spPr>
          <a:xfrm>
            <a:off x="4462821" y="3375542"/>
            <a:ext cx="3684891" cy="369332"/>
          </a:xfrm>
          <a:prstGeom prst="rect">
            <a:avLst/>
          </a:prstGeom>
          <a:noFill/>
        </p:spPr>
        <p:txBody>
          <a:bodyPr wrap="square" rtlCol="0">
            <a:spAutoFit/>
          </a:bodyPr>
          <a:lstStyle/>
          <a:p>
            <a:pPr algn="just"/>
            <a:r>
              <a:rPr lang="bn-BD" altLang="bn-BD" dirty="0">
                <a:latin typeface="Nikosh" panose="02000000000000000000" pitchFamily="2" charset="0"/>
                <a:cs typeface="Nikosh" panose="02000000000000000000" pitchFamily="2" charset="0"/>
              </a:rPr>
              <a:t>যুবক ও যুবতীদেরকে কম্পিউটার প্রশিক্ষণ প্রদান</a:t>
            </a:r>
            <a:endParaRPr lang="en-US" altLang="bn-BD" dirty="0">
              <a:latin typeface="Nikosh" panose="02000000000000000000" pitchFamily="2" charset="0"/>
              <a:cs typeface="Nikosh" panose="02000000000000000000" pitchFamily="2" charset="0"/>
            </a:endParaRPr>
          </a:p>
        </p:txBody>
      </p:sp>
      <p:sp>
        <p:nvSpPr>
          <p:cNvPr id="16" name="TextBox 15"/>
          <p:cNvSpPr txBox="1"/>
          <p:nvPr/>
        </p:nvSpPr>
        <p:spPr>
          <a:xfrm>
            <a:off x="236538" y="6064160"/>
            <a:ext cx="3889612" cy="646331"/>
          </a:xfrm>
          <a:prstGeom prst="rect">
            <a:avLst/>
          </a:prstGeom>
          <a:noFill/>
        </p:spPr>
        <p:txBody>
          <a:bodyPr wrap="square" rtlCol="0">
            <a:spAutoFit/>
          </a:bodyPr>
          <a:lstStyle/>
          <a:p>
            <a:pPr algn="just"/>
            <a:r>
              <a:rPr lang="bn-BD" altLang="bn-BD" dirty="0">
                <a:latin typeface="Nikosh" panose="02000000000000000000" pitchFamily="2" charset="0"/>
                <a:cs typeface="Nikosh" panose="02000000000000000000" pitchFamily="2" charset="0"/>
              </a:rPr>
              <a:t>শরণার্থীদের দক্ষতা </a:t>
            </a:r>
            <a:r>
              <a:rPr lang="bn-BD" altLang="bn-BD" dirty="0" smtClean="0">
                <a:latin typeface="Nikosh" panose="02000000000000000000" pitchFamily="2" charset="0"/>
                <a:cs typeface="Nikosh" panose="02000000000000000000" pitchFamily="2" charset="0"/>
              </a:rPr>
              <a:t>বৃদ্ধির লক্ষ্যে </a:t>
            </a:r>
            <a:r>
              <a:rPr lang="bn-BD" altLang="bn-BD" dirty="0">
                <a:latin typeface="Nikosh" panose="02000000000000000000" pitchFamily="2" charset="0"/>
                <a:cs typeface="Nikosh" panose="02000000000000000000" pitchFamily="2" charset="0"/>
              </a:rPr>
              <a:t>এনজিওদের </a:t>
            </a:r>
            <a:r>
              <a:rPr lang="bn-BD" altLang="bn-BD" dirty="0" smtClean="0">
                <a:latin typeface="Nikosh" panose="02000000000000000000" pitchFamily="2" charset="0"/>
                <a:cs typeface="Nikosh" panose="02000000000000000000" pitchFamily="2" charset="0"/>
              </a:rPr>
              <a:t>দ্বারা </a:t>
            </a:r>
            <a:r>
              <a:rPr lang="bn-BD" altLang="bn-BD" dirty="0">
                <a:latin typeface="Nikosh" panose="02000000000000000000" pitchFamily="2" charset="0"/>
                <a:cs typeface="Nikosh" panose="02000000000000000000" pitchFamily="2" charset="0"/>
              </a:rPr>
              <a:t>প্রশিক্ষন কার্যক্রম</a:t>
            </a:r>
            <a:endParaRPr lang="en-US" altLang="bn-BD" dirty="0">
              <a:latin typeface="Nikosh" panose="02000000000000000000" pitchFamily="2" charset="0"/>
              <a:cs typeface="Nikosh" panose="02000000000000000000" pitchFamily="2" charset="0"/>
            </a:endParaRPr>
          </a:p>
        </p:txBody>
      </p:sp>
      <p:sp>
        <p:nvSpPr>
          <p:cNvPr id="17" name="TextBox 16"/>
          <p:cNvSpPr txBox="1"/>
          <p:nvPr/>
        </p:nvSpPr>
        <p:spPr>
          <a:xfrm>
            <a:off x="4383212" y="6146042"/>
            <a:ext cx="3684891" cy="369332"/>
          </a:xfrm>
          <a:prstGeom prst="rect">
            <a:avLst/>
          </a:prstGeom>
          <a:noFill/>
        </p:spPr>
        <p:txBody>
          <a:bodyPr wrap="square" rtlCol="0">
            <a:spAutoFit/>
          </a:bodyPr>
          <a:lstStyle/>
          <a:p>
            <a:pPr algn="just"/>
            <a:r>
              <a:rPr lang="bn-BD" altLang="bn-BD" dirty="0">
                <a:latin typeface="Nikosh" panose="02000000000000000000" pitchFamily="2" charset="0"/>
                <a:cs typeface="Nikosh" panose="02000000000000000000" pitchFamily="2" charset="0"/>
              </a:rPr>
              <a:t>ক্যাম্পের পয়:নিস্কাশনের জন্য পাকা ড্রেন তৈরি</a:t>
            </a:r>
            <a:endParaRPr lang="en-US" altLang="bn-BD" dirty="0">
              <a:latin typeface="Nikosh" panose="02000000000000000000" pitchFamily="2" charset="0"/>
              <a:cs typeface="Nikosh" panose="02000000000000000000" pitchFamily="2" charset="0"/>
            </a:endParaRPr>
          </a:p>
        </p:txBody>
      </p:sp>
      <p:sp>
        <p:nvSpPr>
          <p:cNvPr id="18" name="TextBox 17"/>
          <p:cNvSpPr txBox="1"/>
          <p:nvPr/>
        </p:nvSpPr>
        <p:spPr>
          <a:xfrm>
            <a:off x="8286475" y="3323222"/>
            <a:ext cx="3684891" cy="646331"/>
          </a:xfrm>
          <a:prstGeom prst="rect">
            <a:avLst/>
          </a:prstGeom>
          <a:noFill/>
        </p:spPr>
        <p:txBody>
          <a:bodyPr wrap="square" rtlCol="0">
            <a:spAutoFit/>
          </a:bodyPr>
          <a:lstStyle/>
          <a:p>
            <a:pPr algn="just"/>
            <a:r>
              <a:rPr lang="bn-BD" altLang="bn-BD" dirty="0" smtClean="0">
                <a:latin typeface="Nikosh" panose="02000000000000000000" pitchFamily="2" charset="0"/>
                <a:cs typeface="Nikosh" panose="02000000000000000000" pitchFamily="2" charset="0"/>
              </a:rPr>
              <a:t>ক্যাম্পে </a:t>
            </a:r>
            <a:r>
              <a:rPr lang="bn-BD" altLang="bn-BD" dirty="0">
                <a:latin typeface="Nikosh" panose="02000000000000000000" pitchFamily="2" charset="0"/>
                <a:cs typeface="Nikosh" panose="02000000000000000000" pitchFamily="2" charset="0"/>
              </a:rPr>
              <a:t>স্কাউট ও গালর্সগাইডগণ স্বেচ্ছাসেবামূলক কাজে অংশগ্রহণ করে</a:t>
            </a:r>
            <a:endParaRPr lang="en-US" altLang="bn-BD"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39520884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838200" y="829152"/>
            <a:ext cx="5355771" cy="433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eaLnBrk="1" hangingPunct="1"/>
            <a:r>
              <a:rPr lang="bn-BD" altLang="en-US" sz="2800" dirty="0" smtClean="0">
                <a:ea typeface="Nikosh" pitchFamily="2" charset="0"/>
                <a:cs typeface="Nikosh" pitchFamily="2" charset="0"/>
              </a:rPr>
              <a:t>মায়ানমার শরণার্থী ব্যবস্থাপনায় বর্তমান চ্যালেঞ্জসমূহ</a:t>
            </a:r>
            <a:endParaRPr lang="en-US" altLang="en-US" sz="2800" dirty="0" smtClean="0">
              <a:cs typeface="Mangal" pitchFamily="2" charset="0"/>
            </a:endParaRPr>
          </a:p>
        </p:txBody>
      </p:sp>
      <p:sp>
        <p:nvSpPr>
          <p:cNvPr id="47107" name="Rectangle 3"/>
          <p:cNvSpPr>
            <a:spLocks noGrp="1" noChangeArrowheads="1"/>
          </p:cNvSpPr>
          <p:nvPr>
            <p:ph type="body" idx="1"/>
          </p:nvPr>
        </p:nvSpPr>
        <p:spPr>
          <a:xfrm>
            <a:off x="838200" y="1825624"/>
            <a:ext cx="5758543" cy="3196751"/>
          </a:xfrm>
        </p:spPr>
        <p:txBody>
          <a:bodyPr/>
          <a:lstStyle/>
          <a:p>
            <a:pPr algn="just"/>
            <a:r>
              <a:rPr lang="bn-BD" altLang="en-US" sz="2400" dirty="0" smtClean="0">
                <a:ea typeface="Nikosh" pitchFamily="2" charset="0"/>
                <a:cs typeface="Nikosh" pitchFamily="2" charset="0"/>
              </a:rPr>
              <a:t>২০০৫ সাল থেকে মায়ানমার সরকার কর্তৃক এককভাবে প্রত্যাবাসন কার্যক্রম বন্ধ</a:t>
            </a:r>
          </a:p>
          <a:p>
            <a:pPr algn="just"/>
            <a:r>
              <a:rPr lang="bn-BD" altLang="en-US" sz="2400" dirty="0">
                <a:ea typeface="Nikosh" pitchFamily="2" charset="0"/>
                <a:cs typeface="Nikosh" pitchFamily="2" charset="0"/>
              </a:rPr>
              <a:t>প্রত্যাবাসন কার্যক্রম পুনরায় </a:t>
            </a:r>
            <a:r>
              <a:rPr lang="bn-BD" altLang="en-US" sz="2400" dirty="0" smtClean="0">
                <a:ea typeface="Nikosh" pitchFamily="2" charset="0"/>
                <a:cs typeface="Nikosh" pitchFamily="2" charset="0"/>
              </a:rPr>
              <a:t>শুরুর লক্ষ্যে উভয় দেশের কুটনৈতিক উদ্যোগ গ্রহণ </a:t>
            </a:r>
          </a:p>
          <a:p>
            <a:pPr algn="just"/>
            <a:r>
              <a:rPr lang="bn-BD" altLang="en-US" sz="2400" dirty="0" smtClean="0">
                <a:ea typeface="Nikosh" pitchFamily="2" charset="0"/>
                <a:cs typeface="Nikosh" pitchFamily="2" charset="0"/>
              </a:rPr>
              <a:t>শরণার্থী ব্যতীত আরো আনুমানিক ৩-৪ লক্ষ মায়ানমার নাগরিক অবৈধভাবে বিভিন্ন সময়ে বাংলাদেশে অনুপ্রবেশ </a:t>
            </a:r>
          </a:p>
          <a:p>
            <a:pPr algn="just"/>
            <a:r>
              <a:rPr lang="bn-BD" altLang="en-US" sz="2400" dirty="0" smtClean="0">
                <a:ea typeface="Nikosh" pitchFamily="2" charset="0"/>
                <a:cs typeface="Nikosh" pitchFamily="2" charset="0"/>
              </a:rPr>
              <a:t>মায়ানমার শরণার্থী কর্তৃক আইন শৃংখলাসহ বিভিন্ন আর্থ-সামাজিক সমস্যা সৃষ্টি </a:t>
            </a:r>
          </a:p>
          <a:p>
            <a:pPr algn="just"/>
            <a:r>
              <a:rPr lang="bn-BD" altLang="en-US" sz="2400" dirty="0" smtClean="0">
                <a:ea typeface="Nikosh" pitchFamily="2" charset="0"/>
                <a:cs typeface="Nikosh" pitchFamily="2" charset="0"/>
              </a:rPr>
              <a:t>মায়ানমার শরণার্থী কর্তৃক বাংলাদেশী হিসেবে স্থানীয় জনগোষ্ঠির সাথে মিশে যাওয়ার প্রচেষ্টা</a:t>
            </a:r>
            <a:endParaRPr lang="en-US" altLang="en-US" sz="2400" dirty="0" smtClean="0">
              <a:ea typeface="Nikosh" pitchFamily="2" charset="0"/>
              <a:cs typeface="Nikosh" pitchFamily="2"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53187" y="1948537"/>
            <a:ext cx="5388953" cy="3635837"/>
          </a:xfrm>
          <a:prstGeom prst="rect">
            <a:avLst/>
          </a:prstGeom>
          <a:effectLst>
            <a:outerShdw blurRad="50800" dist="38100" dir="8100000" algn="tr" rotWithShape="0">
              <a:prstClr val="black">
                <a:alpha val="40000"/>
              </a:prstClr>
            </a:outerShdw>
          </a:effectLst>
        </p:spPr>
      </p:pic>
    </p:spTree>
    <p:extLst>
      <p:ext uri="{BB962C8B-B14F-4D97-AF65-F5344CB8AC3E}">
        <p14:creationId xmlns="" xmlns:p14="http://schemas.microsoft.com/office/powerpoint/2010/main" val="634465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511932" y="789469"/>
            <a:ext cx="7130814" cy="418845"/>
          </a:xfrm>
          <a:prstGeom prst="rect">
            <a:avLst/>
          </a:prstGeom>
        </p:spPr>
        <p:style>
          <a:lnRef idx="3">
            <a:schemeClr val="lt1"/>
          </a:lnRef>
          <a:fillRef idx="1">
            <a:schemeClr val="accent6"/>
          </a:fillRef>
          <a:effectRef idx="1">
            <a:schemeClr val="accent6"/>
          </a:effectRef>
          <a:fontRef idx="minor">
            <a:schemeClr val="lt1"/>
          </a:fontRef>
        </p:style>
        <p:txBody>
          <a:bodyPr/>
          <a:lstStyle/>
          <a:p>
            <a:pPr eaLnBrk="1" hangingPunct="1"/>
            <a:r>
              <a:rPr lang="en-US" altLang="en-US" sz="3000" dirty="0" err="1" smtClean="0">
                <a:latin typeface="Nikosh" pitchFamily="2" charset="0"/>
                <a:ea typeface="Nikosh" pitchFamily="2" charset="0"/>
                <a:cs typeface="Nikosh" pitchFamily="2" charset="0"/>
              </a:rPr>
              <a:t>আন্তর্জাতিক</a:t>
            </a:r>
            <a:r>
              <a:rPr lang="en-US" altLang="en-US" sz="3000" dirty="0" smtClean="0">
                <a:latin typeface="Nikosh" pitchFamily="2" charset="0"/>
                <a:ea typeface="Nikosh" pitchFamily="2" charset="0"/>
                <a:cs typeface="Nikosh" pitchFamily="2" charset="0"/>
              </a:rPr>
              <a:t> </a:t>
            </a:r>
            <a:r>
              <a:rPr lang="bn-BD" altLang="en-US" sz="3000" dirty="0" smtClean="0">
                <a:latin typeface="Nikosh" pitchFamily="2" charset="0"/>
                <a:ea typeface="Nikosh" pitchFamily="2" charset="0"/>
                <a:cs typeface="Nikosh" pitchFamily="2" charset="0"/>
              </a:rPr>
              <a:t>সংগঠন</a:t>
            </a:r>
            <a:r>
              <a:rPr lang="en-US" altLang="en-US" sz="3000" dirty="0" smtClean="0">
                <a:latin typeface="Nikosh" pitchFamily="2" charset="0"/>
                <a:ea typeface="Nikosh" pitchFamily="2" charset="0"/>
                <a:cs typeface="Nikosh" pitchFamily="2" charset="0"/>
              </a:rPr>
              <a:t>/</a:t>
            </a:r>
            <a:r>
              <a:rPr lang="en-US" altLang="en-US" sz="3000" dirty="0" err="1" smtClean="0">
                <a:latin typeface="Nikosh" pitchFamily="2" charset="0"/>
                <a:ea typeface="Nikosh" pitchFamily="2" charset="0"/>
                <a:cs typeface="Nikosh" pitchFamily="2" charset="0"/>
              </a:rPr>
              <a:t>কর্মসূচির</a:t>
            </a:r>
            <a:r>
              <a:rPr lang="en-US" altLang="en-US" sz="3000" dirty="0" smtClean="0">
                <a:latin typeface="Nikosh" pitchFamily="2" charset="0"/>
                <a:ea typeface="Nikosh" pitchFamily="2" charset="0"/>
                <a:cs typeface="Nikosh" pitchFamily="2" charset="0"/>
              </a:rPr>
              <a:t> </a:t>
            </a:r>
            <a:r>
              <a:rPr lang="en-US" altLang="en-US" sz="3000" dirty="0" err="1" smtClean="0">
                <a:latin typeface="Nikosh" pitchFamily="2" charset="0"/>
                <a:ea typeface="Nikosh" pitchFamily="2" charset="0"/>
                <a:cs typeface="Nikosh" pitchFamily="2" charset="0"/>
              </a:rPr>
              <a:t>সাথে</a:t>
            </a:r>
            <a:r>
              <a:rPr lang="en-US" altLang="en-US" sz="3000" dirty="0" smtClean="0">
                <a:latin typeface="Nikosh" pitchFamily="2" charset="0"/>
                <a:ea typeface="Nikosh" pitchFamily="2" charset="0"/>
                <a:cs typeface="Nikosh" pitchFamily="2" charset="0"/>
              </a:rPr>
              <a:t> </a:t>
            </a:r>
            <a:r>
              <a:rPr lang="en-US" altLang="en-US" sz="3000" dirty="0" err="1" smtClean="0">
                <a:latin typeface="Nikosh" pitchFamily="2" charset="0"/>
                <a:ea typeface="Nikosh" pitchFamily="2" charset="0"/>
                <a:cs typeface="Nikosh" pitchFamily="2" charset="0"/>
              </a:rPr>
              <a:t>সম্পৃক্ততা</a:t>
            </a:r>
            <a:endParaRPr lang="en-US" altLang="en-US" sz="3000" dirty="0" smtClean="0">
              <a:latin typeface="Nikosh" pitchFamily="2" charset="0"/>
              <a:ea typeface="Nikosh" pitchFamily="2" charset="0"/>
              <a:cs typeface="Nikosh" pitchFamily="2" charset="0"/>
            </a:endParaRPr>
          </a:p>
        </p:txBody>
      </p:sp>
      <p:sp>
        <p:nvSpPr>
          <p:cNvPr id="3" name="Content Placeholder 2"/>
          <p:cNvSpPr>
            <a:spLocks noGrp="1"/>
          </p:cNvSpPr>
          <p:nvPr>
            <p:ph idx="1"/>
          </p:nvPr>
        </p:nvSpPr>
        <p:spPr>
          <a:xfrm>
            <a:off x="525523" y="1275551"/>
            <a:ext cx="6430862" cy="5042341"/>
          </a:xfrm>
          <a:solidFill>
            <a:schemeClr val="bg2">
              <a:lumMod val="90000"/>
            </a:schemeClr>
          </a:solidFill>
        </p:spPr>
        <p:txBody>
          <a:bodyPr rtlCol="0">
            <a:noAutofit/>
          </a:bodyPr>
          <a:lstStyle/>
          <a:p>
            <a:pPr marL="180000" indent="-180000" eaLnBrk="1" fontAlgn="auto" hangingPunct="1">
              <a:spcBef>
                <a:spcPts val="0"/>
              </a:spcBef>
              <a:spcAft>
                <a:spcPts val="0"/>
              </a:spcAft>
              <a:buFont typeface="Arial" pitchFamily="34" charset="0"/>
              <a:buNone/>
              <a:defRPr/>
            </a:pPr>
            <a:r>
              <a:rPr lang="en-US" sz="2000" b="1" dirty="0" smtClean="0">
                <a:cs typeface="Times New Roman" pitchFamily="18" charset="0"/>
              </a:rPr>
              <a:t>CO-</a:t>
            </a:r>
            <a:r>
              <a:rPr lang="en-US" sz="2000" b="1" dirty="0" err="1" smtClean="0">
                <a:cs typeface="Times New Roman" pitchFamily="18" charset="0"/>
              </a:rPr>
              <a:t>OPERRATIONS</a:t>
            </a:r>
            <a:endParaRPr lang="en-US" sz="2000" b="1" dirty="0" smtClean="0">
              <a:cs typeface="Times New Roman" pitchFamily="18" charset="0"/>
            </a:endParaRP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UNISDR- United Nations Office for Disaster Risk Reduction</a:t>
            </a: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UNHCR- United Nations Office of the High Commissioner for Refugees</a:t>
            </a: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UNOCHA- United Nations Office for  the Coordination of Humanitarian Assistance</a:t>
            </a: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WFP-World Food </a:t>
            </a:r>
            <a:r>
              <a:rPr lang="en-US" sz="2000" dirty="0" err="1" smtClean="0">
                <a:cs typeface="Times New Roman" pitchFamily="18" charset="0"/>
              </a:rPr>
              <a:t>Programme</a:t>
            </a:r>
            <a:r>
              <a:rPr lang="en-US" sz="2000" dirty="0" smtClean="0">
                <a:cs typeface="Times New Roman" pitchFamily="18" charset="0"/>
              </a:rPr>
              <a:t> </a:t>
            </a: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UNFPA-United Nations Population Fund</a:t>
            </a: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FAO- Food and Agriculture Organization</a:t>
            </a: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ADRC-</a:t>
            </a:r>
            <a:r>
              <a:rPr lang="en-US" sz="2000" dirty="0" smtClean="0">
                <a:cs typeface="Nikosh" pitchFamily="2" charset="0"/>
              </a:rPr>
              <a:t> Asian Disaster Reduction Center </a:t>
            </a:r>
          </a:p>
          <a:p>
            <a:pPr marL="180000" indent="-180000" eaLnBrk="1" fontAlgn="auto" hangingPunct="1">
              <a:spcBef>
                <a:spcPts val="0"/>
              </a:spcBef>
              <a:spcAft>
                <a:spcPts val="0"/>
              </a:spcAft>
              <a:buFont typeface="Arial" pitchFamily="34" charset="0"/>
              <a:buChar char="•"/>
              <a:defRPr/>
            </a:pPr>
            <a:r>
              <a:rPr lang="en-US" sz="2000" dirty="0" smtClean="0">
                <a:cs typeface="Nikosh" pitchFamily="2" charset="0"/>
              </a:rPr>
              <a:t>ADPC-Asian Disaster Preparedness Center</a:t>
            </a:r>
            <a:endParaRPr lang="en-US" sz="2000" dirty="0" smtClean="0">
              <a:cs typeface="Times New Roman" pitchFamily="18" charset="0"/>
            </a:endParaRP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ESCAP-Economic &amp; Social Commission for Asia and the Pacific.</a:t>
            </a: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INSARAG- International Search and Rescue Advisory Group</a:t>
            </a: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RIMES- Regional Integrated Multi-Hazard Early Warning System </a:t>
            </a:r>
          </a:p>
          <a:p>
            <a:pPr marL="180000" indent="-180000" eaLnBrk="1" fontAlgn="auto" hangingPunct="1">
              <a:spcBef>
                <a:spcPts val="0"/>
              </a:spcBef>
              <a:spcAft>
                <a:spcPts val="0"/>
              </a:spcAft>
              <a:buFont typeface="Arial" pitchFamily="34" charset="0"/>
              <a:buChar char="•"/>
              <a:defRPr/>
            </a:pPr>
            <a:r>
              <a:rPr lang="en-US" sz="2000" dirty="0" smtClean="0"/>
              <a:t>IFRC-International Federation of Red Cross</a:t>
            </a:r>
          </a:p>
          <a:p>
            <a:pPr marL="180000" indent="-180000" eaLnBrk="1" fontAlgn="auto" hangingPunct="1">
              <a:spcBef>
                <a:spcPts val="0"/>
              </a:spcBef>
              <a:spcAft>
                <a:spcPts val="0"/>
              </a:spcAft>
              <a:buFont typeface="Arial" pitchFamily="34" charset="0"/>
              <a:buChar char="•"/>
              <a:defRPr/>
            </a:pPr>
            <a:r>
              <a:rPr lang="en-US" sz="2000" dirty="0" smtClean="0"/>
              <a:t>Handicraft International &amp; Save the Children</a:t>
            </a:r>
            <a:endParaRPr lang="bn-BD" sz="2000" dirty="0" smtClean="0"/>
          </a:p>
          <a:p>
            <a:pPr eaLnBrk="1" fontAlgn="auto" hangingPunct="1">
              <a:spcAft>
                <a:spcPts val="0"/>
              </a:spcAft>
              <a:buFont typeface="Arial" pitchFamily="34" charset="0"/>
              <a:buNone/>
              <a:defRPr/>
            </a:pPr>
            <a:endParaRPr lang="en-US" sz="2000" dirty="0"/>
          </a:p>
        </p:txBody>
      </p:sp>
      <p:sp>
        <p:nvSpPr>
          <p:cNvPr id="2" name="TextBox 1"/>
          <p:cNvSpPr txBox="1"/>
          <p:nvPr/>
        </p:nvSpPr>
        <p:spPr>
          <a:xfrm>
            <a:off x="6985225" y="1270775"/>
            <a:ext cx="4975275" cy="2308324"/>
          </a:xfrm>
          <a:prstGeom prst="rect">
            <a:avLst/>
          </a:prstGeom>
          <a:solidFill>
            <a:schemeClr val="accent4">
              <a:lumMod val="40000"/>
              <a:lumOff val="60000"/>
            </a:schemeClr>
          </a:solidFill>
        </p:spPr>
        <p:txBody>
          <a:bodyPr wrap="square" rtlCol="0">
            <a:spAutoFit/>
          </a:bodyPr>
          <a:lstStyle/>
          <a:p>
            <a:pPr>
              <a:defRPr/>
            </a:pPr>
            <a:r>
              <a:rPr lang="en-US" b="1" dirty="0" smtClean="0"/>
              <a:t>FRAMEWORKS</a:t>
            </a:r>
            <a:endParaRPr lang="en-US" b="1" dirty="0"/>
          </a:p>
          <a:p>
            <a:pPr marL="285750" indent="-285750">
              <a:buFont typeface="Arial" pitchFamily="34" charset="0"/>
              <a:buChar char="•"/>
              <a:tabLst>
                <a:tab pos="1203325" algn="l"/>
              </a:tabLst>
              <a:defRPr/>
            </a:pPr>
            <a:r>
              <a:rPr lang="en-US" dirty="0" err="1"/>
              <a:t>HFA</a:t>
            </a:r>
            <a:r>
              <a:rPr lang="en-US" dirty="0"/>
              <a:t>-  </a:t>
            </a:r>
            <a:r>
              <a:rPr lang="en-US" dirty="0" smtClean="0"/>
              <a:t>	</a:t>
            </a:r>
            <a:r>
              <a:rPr lang="en-US" dirty="0" err="1" smtClean="0"/>
              <a:t>HYOUGO</a:t>
            </a:r>
            <a:r>
              <a:rPr lang="en-US" dirty="0" smtClean="0"/>
              <a:t> </a:t>
            </a:r>
            <a:r>
              <a:rPr lang="en-US" dirty="0"/>
              <a:t>FRAMEWORK FOR </a:t>
            </a:r>
            <a:r>
              <a:rPr lang="en-US" dirty="0" smtClean="0"/>
              <a:t>ACTION</a:t>
            </a:r>
          </a:p>
          <a:p>
            <a:pPr marL="285750" indent="-285750">
              <a:buFont typeface="Arial" pitchFamily="34" charset="0"/>
              <a:buChar char="•"/>
              <a:tabLst>
                <a:tab pos="1203325" algn="l"/>
              </a:tabLst>
              <a:defRPr/>
            </a:pPr>
            <a:r>
              <a:rPr lang="en-US" dirty="0" err="1" smtClean="0"/>
              <a:t>SAARC</a:t>
            </a:r>
            <a:r>
              <a:rPr lang="en-US" dirty="0" smtClean="0"/>
              <a:t>-    SOUTH </a:t>
            </a:r>
            <a:r>
              <a:rPr lang="en-US" dirty="0"/>
              <a:t>ASIAN ASSOCIATION FOR </a:t>
            </a:r>
            <a:r>
              <a:rPr lang="en-US" dirty="0" smtClean="0"/>
              <a:t> 	REGIONAL </a:t>
            </a:r>
            <a:r>
              <a:rPr lang="en-US" dirty="0"/>
              <a:t>COOPERATION </a:t>
            </a:r>
            <a:endParaRPr lang="bn-IN" dirty="0" smtClean="0"/>
          </a:p>
          <a:p>
            <a:pPr marL="285750" indent="-285750">
              <a:buFont typeface="Arial" pitchFamily="34" charset="0"/>
              <a:buChar char="•"/>
              <a:tabLst>
                <a:tab pos="1203325" algn="l"/>
              </a:tabLst>
              <a:defRPr/>
            </a:pPr>
            <a:r>
              <a:rPr lang="en-US" dirty="0" smtClean="0"/>
              <a:t>UNFCCC </a:t>
            </a:r>
            <a:r>
              <a:rPr lang="en-US" dirty="0"/>
              <a:t>-UN FRAMEWORK CONVENTION ON </a:t>
            </a:r>
            <a:r>
              <a:rPr lang="en-US" dirty="0" smtClean="0"/>
              <a:t>	CLIMATE CHANGE</a:t>
            </a:r>
            <a:endParaRPr lang="bn-IN" dirty="0" smtClean="0"/>
          </a:p>
          <a:p>
            <a:pPr marL="285750" indent="-285750">
              <a:buFont typeface="Arial" pitchFamily="34" charset="0"/>
              <a:buChar char="•"/>
              <a:tabLst>
                <a:tab pos="1203325" algn="l"/>
              </a:tabLst>
              <a:defRPr/>
            </a:pPr>
            <a:r>
              <a:rPr lang="en-US" dirty="0" err="1" smtClean="0"/>
              <a:t>MDG</a:t>
            </a:r>
            <a:r>
              <a:rPr lang="en-US" dirty="0" smtClean="0"/>
              <a:t>-</a:t>
            </a:r>
            <a:r>
              <a:rPr lang="bn-BD" dirty="0" smtClean="0"/>
              <a:t> </a:t>
            </a:r>
            <a:r>
              <a:rPr lang="en-US" dirty="0" smtClean="0"/>
              <a:t>	MILLENNIUM </a:t>
            </a:r>
            <a:r>
              <a:rPr lang="en-US" dirty="0"/>
              <a:t>DEVELOPMENT GOALS</a:t>
            </a:r>
          </a:p>
          <a:p>
            <a:endParaRPr lang="en-SG" dirty="0"/>
          </a:p>
        </p:txBody>
      </p:sp>
      <p:pic>
        <p:nvPicPr>
          <p:cNvPr id="6" name="Picture 5"/>
          <p:cNvPicPr>
            <a:picLocks noChangeAspect="1"/>
          </p:cNvPicPr>
          <p:nvPr/>
        </p:nvPicPr>
        <p:blipFill rotWithShape="1">
          <a:blip r:embed="rId2" cstate="print">
            <a:extLst>
              <a:ext uri="{28A0092B-C50C-407E-A947-70E740481C1C}">
                <a14:useLocalDpi xmlns="" xmlns:a14="http://schemas.microsoft.com/office/drawing/2010/main" val="0"/>
              </a:ext>
            </a:extLst>
          </a:blip>
          <a:srcRect l="7495" t="2587"/>
          <a:stretch/>
        </p:blipFill>
        <p:spPr>
          <a:xfrm>
            <a:off x="6985225" y="3480179"/>
            <a:ext cx="4975275" cy="2837714"/>
          </a:xfrm>
          <a:prstGeom prst="rect">
            <a:avLst/>
          </a:prstGeom>
        </p:spPr>
      </p:pic>
    </p:spTree>
    <p:extLst>
      <p:ext uri="{BB962C8B-B14F-4D97-AF65-F5344CB8AC3E}">
        <p14:creationId xmlns="" xmlns:p14="http://schemas.microsoft.com/office/powerpoint/2010/main" val="2597747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739724" y="759563"/>
            <a:ext cx="5508812" cy="478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en-US" altLang="en-US" sz="3600" dirty="0" err="1" smtClean="0">
                <a:latin typeface="Nikosh" pitchFamily="2" charset="0"/>
                <a:ea typeface="Nikosh" pitchFamily="2" charset="0"/>
                <a:cs typeface="Nikosh" pitchFamily="2" charset="0"/>
              </a:rPr>
              <a:t>উপস্থাপনায়</a:t>
            </a:r>
            <a:r>
              <a:rPr lang="en-US" altLang="en-US" sz="3600" dirty="0" smtClean="0">
                <a:latin typeface="Nikosh" pitchFamily="2" charset="0"/>
                <a:ea typeface="Nikosh" pitchFamily="2" charset="0"/>
                <a:cs typeface="Nikosh" pitchFamily="2" charset="0"/>
              </a:rPr>
              <a:t> </a:t>
            </a:r>
            <a:r>
              <a:rPr lang="en-US" altLang="en-US" sz="3600" dirty="0" err="1" smtClean="0">
                <a:latin typeface="Nikosh" pitchFamily="2" charset="0"/>
                <a:ea typeface="Nikosh" pitchFamily="2" charset="0"/>
                <a:cs typeface="Nikosh" pitchFamily="2" charset="0"/>
              </a:rPr>
              <a:t>যা</a:t>
            </a:r>
            <a:r>
              <a:rPr lang="en-US" altLang="en-US" sz="3600" dirty="0" smtClean="0">
                <a:latin typeface="Nikosh" pitchFamily="2" charset="0"/>
                <a:ea typeface="Nikosh" pitchFamily="2" charset="0"/>
                <a:cs typeface="Nikosh" pitchFamily="2" charset="0"/>
              </a:rPr>
              <a:t> </a:t>
            </a:r>
            <a:r>
              <a:rPr lang="en-US" altLang="en-US" sz="3600" dirty="0" err="1" smtClean="0">
                <a:latin typeface="Nikosh" pitchFamily="2" charset="0"/>
                <a:ea typeface="Nikosh" pitchFamily="2" charset="0"/>
                <a:cs typeface="Nikosh" pitchFamily="2" charset="0"/>
              </a:rPr>
              <a:t>আছে</a:t>
            </a:r>
            <a:endParaRPr lang="en-US" altLang="en-US" sz="3600" dirty="0" smtClean="0">
              <a:latin typeface="Nikosh" pitchFamily="2" charset="0"/>
              <a:ea typeface="Nikosh" pitchFamily="2" charset="0"/>
              <a:cs typeface="Nikosh" pitchFamily="2" charset="0"/>
            </a:endParaRPr>
          </a:p>
        </p:txBody>
      </p:sp>
      <p:sp>
        <p:nvSpPr>
          <p:cNvPr id="3075" name="Content Placeholder 2"/>
          <p:cNvSpPr>
            <a:spLocks noGrp="1"/>
          </p:cNvSpPr>
          <p:nvPr>
            <p:ph idx="1"/>
          </p:nvPr>
        </p:nvSpPr>
        <p:spPr>
          <a:xfrm>
            <a:off x="609600" y="1424356"/>
            <a:ext cx="10972800" cy="5325032"/>
          </a:xfrm>
        </p:spPr>
        <p:txBody>
          <a:bodyPr/>
          <a:lstStyle/>
          <a:p>
            <a:r>
              <a:rPr lang="bn-IN" altLang="en-US" sz="2400" dirty="0">
                <a:latin typeface="Nikosh" pitchFamily="2" charset="0"/>
                <a:ea typeface="Nikosh" pitchFamily="2" charset="0"/>
                <a:cs typeface="Nikosh" pitchFamily="2" charset="0"/>
              </a:rPr>
              <a:t>দুর্যোগ ব্যবস্থাপনা ও ত্রাণ মন্ত্রণালয়ের </a:t>
            </a:r>
            <a:r>
              <a:rPr lang="bn-IN" altLang="en-US" sz="2400" dirty="0" smtClean="0">
                <a:latin typeface="Nikosh" pitchFamily="2" charset="0"/>
                <a:ea typeface="Nikosh" pitchFamily="2" charset="0"/>
                <a:cs typeface="Nikosh" pitchFamily="2" charset="0"/>
              </a:rPr>
              <a:t>ভিশন</a:t>
            </a:r>
            <a:r>
              <a:rPr lang="bn-BD" altLang="en-US" sz="2400" dirty="0" smtClean="0">
                <a:latin typeface="Nikosh" pitchFamily="2" charset="0"/>
                <a:ea typeface="Nikosh" pitchFamily="2" charset="0"/>
                <a:cs typeface="Nikosh" pitchFamily="2" charset="0"/>
              </a:rPr>
              <a:t>,</a:t>
            </a:r>
            <a:r>
              <a:rPr lang="bn-IN" altLang="en-US" sz="2400" dirty="0" smtClean="0">
                <a:latin typeface="Nikosh" pitchFamily="2" charset="0"/>
                <a:ea typeface="Nikosh" pitchFamily="2" charset="0"/>
                <a:cs typeface="Nikosh" pitchFamily="2" charset="0"/>
              </a:rPr>
              <a:t> </a:t>
            </a:r>
            <a:r>
              <a:rPr lang="bn-IN" altLang="en-US" sz="2400" dirty="0">
                <a:latin typeface="Nikosh" pitchFamily="2" charset="0"/>
                <a:ea typeface="Nikosh" pitchFamily="2" charset="0"/>
                <a:cs typeface="Nikosh" pitchFamily="2" charset="0"/>
              </a:rPr>
              <a:t>মিশন ও </a:t>
            </a:r>
            <a:r>
              <a:rPr lang="en-US" altLang="en-US" sz="2400" dirty="0" err="1">
                <a:latin typeface="Nikosh" pitchFamily="2" charset="0"/>
                <a:ea typeface="Nikosh" pitchFamily="2" charset="0"/>
                <a:cs typeface="Nikosh" pitchFamily="2" charset="0"/>
              </a:rPr>
              <a:t>কার্যক্রমের</a:t>
            </a:r>
            <a:r>
              <a:rPr lang="en-US" altLang="en-US" sz="2400" dirty="0">
                <a:latin typeface="Nikosh" pitchFamily="2" charset="0"/>
                <a:ea typeface="Nikosh" pitchFamily="2" charset="0"/>
                <a:cs typeface="Nikosh" pitchFamily="2" charset="0"/>
              </a:rPr>
              <a:t> </a:t>
            </a:r>
            <a:r>
              <a:rPr lang="en-US" altLang="en-US" sz="2400" dirty="0" err="1">
                <a:latin typeface="Nikosh" pitchFamily="2" charset="0"/>
                <a:ea typeface="Nikosh" pitchFamily="2" charset="0"/>
                <a:cs typeface="Nikosh" pitchFamily="2" charset="0"/>
              </a:rPr>
              <a:t>চালিকাশক্তি</a:t>
            </a:r>
            <a:endParaRPr lang="en-US" altLang="en-US" sz="2400" dirty="0">
              <a:latin typeface="Nikosh" pitchFamily="2" charset="0"/>
              <a:ea typeface="Nikosh" pitchFamily="2" charset="0"/>
              <a:cs typeface="Nikosh" pitchFamily="2" charset="0"/>
            </a:endParaRPr>
          </a:p>
          <a:p>
            <a:r>
              <a:rPr lang="bn-IN" altLang="en-US" sz="2400" dirty="0" smtClean="0">
                <a:latin typeface="Nikosh" pitchFamily="2" charset="0"/>
                <a:ea typeface="Nikosh" pitchFamily="2" charset="0"/>
                <a:cs typeface="Nikosh" pitchFamily="2" charset="0"/>
              </a:rPr>
              <a:t>মন্ত্রণালয়ের প্রধান কার্যাবলী</a:t>
            </a:r>
            <a:r>
              <a:rPr lang="en-US" altLang="en-US" sz="2400" dirty="0" smtClean="0">
                <a:latin typeface="Nikosh" pitchFamily="2" charset="0"/>
                <a:ea typeface="Nikosh" pitchFamily="2" charset="0"/>
                <a:cs typeface="Nikosh" pitchFamily="2" charset="0"/>
              </a:rPr>
              <a:t> </a:t>
            </a:r>
            <a:r>
              <a:rPr lang="bn-IN" altLang="en-US" sz="2400" dirty="0" smtClean="0">
                <a:latin typeface="Nikosh" pitchFamily="2" charset="0"/>
                <a:ea typeface="Nikosh" pitchFamily="2" charset="0"/>
                <a:cs typeface="Nikosh" pitchFamily="2" charset="0"/>
              </a:rPr>
              <a:t>ও</a:t>
            </a:r>
            <a:r>
              <a:rPr lang="en-US" altLang="en-US" sz="2400" dirty="0" smtClean="0">
                <a:latin typeface="Nikosh" pitchFamily="2" charset="0"/>
                <a:ea typeface="Nikosh" pitchFamily="2" charset="0"/>
                <a:cs typeface="Nikosh" pitchFamily="2" charset="0"/>
              </a:rPr>
              <a:t> </a:t>
            </a:r>
            <a:r>
              <a:rPr lang="bn-IN" altLang="en-US" sz="2400" dirty="0" smtClean="0">
                <a:latin typeface="Nikosh" pitchFamily="2" charset="0"/>
                <a:ea typeface="Nikosh" pitchFamily="2" charset="0"/>
                <a:cs typeface="Nikosh" pitchFamily="2" charset="0"/>
              </a:rPr>
              <a:t>সাংগঠনিক কাঠামো</a:t>
            </a:r>
          </a:p>
          <a:p>
            <a:pPr>
              <a:lnSpc>
                <a:spcPct val="80000"/>
              </a:lnSpc>
            </a:pPr>
            <a:r>
              <a:rPr lang="bn-IN" altLang="en-US" sz="2400" dirty="0">
                <a:latin typeface="Nikosh" pitchFamily="2" charset="0"/>
                <a:ea typeface="Nikosh" pitchFamily="2" charset="0"/>
                <a:cs typeface="Nikosh" pitchFamily="2" charset="0"/>
              </a:rPr>
              <a:t>বিগত পাঁচ বছরে সম্পাদিত স্ট্রাকচারাল ও নন-স্ট্রাকচারাল কার্যক্রম</a:t>
            </a:r>
          </a:p>
          <a:p>
            <a:pPr>
              <a:lnSpc>
                <a:spcPct val="80000"/>
              </a:lnSpc>
            </a:pPr>
            <a:r>
              <a:rPr lang="bn-IN" altLang="en-US" sz="2400" dirty="0">
                <a:latin typeface="Nikosh" pitchFamily="2" charset="0"/>
                <a:ea typeface="Nikosh" pitchFamily="2" charset="0"/>
                <a:cs typeface="Nikosh" pitchFamily="2" charset="0"/>
              </a:rPr>
              <a:t>দুর্যোগ সহনশীল জাতি গঠনে </a:t>
            </a:r>
            <a:r>
              <a:rPr lang="bn-IN" altLang="en-US" sz="2400" dirty="0" smtClean="0">
                <a:latin typeface="Nikosh" pitchFamily="2" charset="0"/>
                <a:ea typeface="Nikosh" pitchFamily="2" charset="0"/>
                <a:cs typeface="Nikosh" pitchFamily="2" charset="0"/>
              </a:rPr>
              <a:t>পূর্বপ্রস্তুতি </a:t>
            </a:r>
            <a:r>
              <a:rPr lang="bn-IN" altLang="en-US" sz="2400" dirty="0">
                <a:latin typeface="Nikosh" pitchFamily="2" charset="0"/>
                <a:ea typeface="Nikosh" pitchFamily="2" charset="0"/>
                <a:cs typeface="Nikosh" pitchFamily="2" charset="0"/>
              </a:rPr>
              <a:t>সমূহ</a:t>
            </a:r>
            <a:endParaRPr lang="en-US" altLang="en-US" sz="2400" dirty="0">
              <a:latin typeface="Nikosh" pitchFamily="2" charset="0"/>
              <a:ea typeface="Nikosh" pitchFamily="2" charset="0"/>
              <a:cs typeface="Nikosh" pitchFamily="2" charset="0"/>
            </a:endParaRPr>
          </a:p>
          <a:p>
            <a:pPr>
              <a:lnSpc>
                <a:spcPct val="80000"/>
              </a:lnSpc>
            </a:pPr>
            <a:r>
              <a:rPr lang="bn-IN" altLang="en-US" sz="2400" dirty="0">
                <a:latin typeface="Nikosh" pitchFamily="2" charset="0"/>
                <a:ea typeface="Nikosh" pitchFamily="2" charset="0"/>
                <a:cs typeface="Nikosh" pitchFamily="2" charset="0"/>
              </a:rPr>
              <a:t>ডিজিটাল বাংলাদেশ এবং দুর্যোগ ব্যবস্থাপনা</a:t>
            </a:r>
            <a:endParaRPr lang="en-US" altLang="en-US" sz="2400" dirty="0">
              <a:latin typeface="Nikosh" pitchFamily="2" charset="0"/>
              <a:ea typeface="Nikosh" pitchFamily="2" charset="0"/>
              <a:cs typeface="Nikosh" pitchFamily="2" charset="0"/>
            </a:endParaRPr>
          </a:p>
          <a:p>
            <a:pPr>
              <a:lnSpc>
                <a:spcPct val="80000"/>
              </a:lnSpc>
            </a:pPr>
            <a:r>
              <a:rPr lang="bn-IN" altLang="en-US" sz="2400" dirty="0">
                <a:latin typeface="Nikosh" pitchFamily="2" charset="0"/>
                <a:ea typeface="Nikosh" pitchFamily="2" charset="0"/>
                <a:cs typeface="Nikosh" pitchFamily="2" charset="0"/>
              </a:rPr>
              <a:t>সামাজিক নিরাপত্তা কর্মসূচি </a:t>
            </a:r>
            <a:endParaRPr lang="en-US" altLang="en-US" sz="2400" dirty="0">
              <a:latin typeface="Nikosh" pitchFamily="2" charset="0"/>
              <a:ea typeface="Nikosh" pitchFamily="2" charset="0"/>
              <a:cs typeface="Nikosh" pitchFamily="2" charset="0"/>
            </a:endParaRPr>
          </a:p>
          <a:p>
            <a:pPr>
              <a:lnSpc>
                <a:spcPct val="80000"/>
              </a:lnSpc>
            </a:pPr>
            <a:r>
              <a:rPr lang="bn-IN" altLang="en-US" sz="2400" dirty="0">
                <a:latin typeface="Nikosh" pitchFamily="2" charset="0"/>
                <a:ea typeface="Nikosh" pitchFamily="2" charset="0"/>
                <a:cs typeface="Nikosh" pitchFamily="2" charset="0"/>
              </a:rPr>
              <a:t> </a:t>
            </a:r>
            <a:r>
              <a:rPr lang="en-US" sz="2400" dirty="0" err="1">
                <a:latin typeface="Nikosh" pitchFamily="2" charset="0"/>
                <a:cs typeface="Nikosh" pitchFamily="2" charset="0"/>
              </a:rPr>
              <a:t>বাস্তবায়নাধীন</a:t>
            </a:r>
            <a:r>
              <a:rPr lang="en-US" sz="2400" dirty="0">
                <a:latin typeface="Nikosh" pitchFamily="2" charset="0"/>
                <a:cs typeface="Nikosh" pitchFamily="2" charset="0"/>
              </a:rPr>
              <a:t> </a:t>
            </a:r>
            <a:r>
              <a:rPr lang="en-US" sz="2400" dirty="0" err="1">
                <a:latin typeface="Nikosh" pitchFamily="2" charset="0"/>
                <a:cs typeface="Nikosh" pitchFamily="2" charset="0"/>
              </a:rPr>
              <a:t>প্রকল্পসমূহ</a:t>
            </a:r>
            <a:endParaRPr lang="en-US" altLang="en-US" sz="2400" dirty="0">
              <a:latin typeface="Nikosh" pitchFamily="2" charset="0"/>
              <a:ea typeface="Nikosh" pitchFamily="2" charset="0"/>
              <a:cs typeface="Nikosh" pitchFamily="2" charset="0"/>
            </a:endParaRPr>
          </a:p>
          <a:p>
            <a:pPr>
              <a:lnSpc>
                <a:spcPct val="80000"/>
              </a:lnSpc>
            </a:pPr>
            <a:r>
              <a:rPr lang="bn-IN" altLang="en-US" sz="2400" dirty="0">
                <a:latin typeface="Nikosh" pitchFamily="2" charset="0"/>
                <a:ea typeface="Nikosh" pitchFamily="2" charset="0"/>
                <a:cs typeface="Nikosh" pitchFamily="2" charset="0"/>
              </a:rPr>
              <a:t>আঞ্চলিক এবং আন্তর্জাতিক সহযোগিতা</a:t>
            </a:r>
            <a:endParaRPr lang="en-US" altLang="en-US" sz="2400" dirty="0">
              <a:latin typeface="Nikosh" pitchFamily="2" charset="0"/>
              <a:ea typeface="Nikosh" pitchFamily="2" charset="0"/>
              <a:cs typeface="Nikosh" pitchFamily="2" charset="0"/>
            </a:endParaRPr>
          </a:p>
          <a:p>
            <a:pPr>
              <a:lnSpc>
                <a:spcPct val="80000"/>
              </a:lnSpc>
            </a:pPr>
            <a:r>
              <a:rPr lang="bn-IN" altLang="en-US" sz="2400">
                <a:latin typeface="Nikosh" pitchFamily="2" charset="0"/>
                <a:ea typeface="Nikosh" pitchFamily="2" charset="0"/>
                <a:cs typeface="Nikosh" pitchFamily="2" charset="0"/>
              </a:rPr>
              <a:t>ভবিষৎ </a:t>
            </a:r>
            <a:r>
              <a:rPr lang="bn-IN" altLang="en-US" sz="2400" smtClean="0">
                <a:latin typeface="Nikosh" pitchFamily="2" charset="0"/>
                <a:ea typeface="Nikosh" pitchFamily="2" charset="0"/>
                <a:cs typeface="Nikosh" pitchFamily="2" charset="0"/>
              </a:rPr>
              <a:t>কর্মপরিকল্পনা/চ্যালেঞ্জসমূহ</a:t>
            </a:r>
            <a:r>
              <a:rPr lang="bn-BD" altLang="en-US" sz="2400" smtClean="0">
                <a:latin typeface="Nikosh" pitchFamily="2" charset="0"/>
                <a:ea typeface="Nikosh" pitchFamily="2" charset="0"/>
                <a:cs typeface="Nikosh" pitchFamily="2" charset="0"/>
              </a:rPr>
              <a:t> </a:t>
            </a:r>
            <a:endParaRPr lang="en-US" altLang="en-US" sz="2400" dirty="0" smtClean="0">
              <a:latin typeface="Nikosh" pitchFamily="2" charset="0"/>
              <a:ea typeface="Nikosh" pitchFamily="2" charset="0"/>
              <a:cs typeface="Nikosh" pitchFamily="2" charset="0"/>
            </a:endParaRPr>
          </a:p>
          <a:p>
            <a:pPr eaLnBrk="1" hangingPunct="1">
              <a:buFont typeface="Arial" charset="0"/>
              <a:buNone/>
            </a:pPr>
            <a:endParaRPr lang="en-US" altLang="en-US" sz="2400"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2979020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838201" y="829149"/>
            <a:ext cx="3328686" cy="60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bn-IN" altLang="en-US" sz="3600" dirty="0" smtClean="0">
                <a:latin typeface="Nikosh" pitchFamily="2" charset="0"/>
                <a:ea typeface="Nikosh" pitchFamily="2" charset="0"/>
                <a:cs typeface="Nikosh" pitchFamily="2" charset="0"/>
              </a:rPr>
              <a:t>ভবিষ্যৎ কর্মপরিকল্পনা</a:t>
            </a:r>
            <a:endParaRPr lang="en-US" altLang="en-US" sz="3600" dirty="0" smtClean="0">
              <a:latin typeface="Nikosh" pitchFamily="2" charset="0"/>
              <a:ea typeface="Nikosh" pitchFamily="2" charset="0"/>
              <a:cs typeface="Nikosh" pitchFamily="2" charset="0"/>
            </a:endParaRPr>
          </a:p>
        </p:txBody>
      </p:sp>
      <p:sp>
        <p:nvSpPr>
          <p:cNvPr id="3" name="Content Placeholder 2"/>
          <p:cNvSpPr>
            <a:spLocks noGrp="1"/>
          </p:cNvSpPr>
          <p:nvPr>
            <p:ph idx="1"/>
          </p:nvPr>
        </p:nvSpPr>
        <p:spPr>
          <a:xfrm>
            <a:off x="838200" y="2144290"/>
            <a:ext cx="10515600" cy="2968048"/>
          </a:xfrm>
        </p:spPr>
        <p:txBody>
          <a:bodyPr>
            <a:noAutofit/>
          </a:bodyPr>
          <a:lstStyle/>
          <a:p>
            <a:pPr>
              <a:lnSpc>
                <a:spcPct val="80000"/>
              </a:lnSpc>
            </a:pPr>
            <a:r>
              <a:rPr lang="bn-BD" altLang="en-US" dirty="0" smtClean="0">
                <a:latin typeface="Nikosh" pitchFamily="2" charset="0"/>
                <a:ea typeface="Nikosh" pitchFamily="2" charset="0"/>
                <a:cs typeface="Nikosh" pitchFamily="2" charset="0"/>
              </a:rPr>
              <a:t>বহুমুখী </a:t>
            </a:r>
            <a:r>
              <a:rPr lang="bn-IN" altLang="en-US" dirty="0" smtClean="0">
                <a:latin typeface="Nikosh" pitchFamily="2" charset="0"/>
                <a:ea typeface="Nikosh" pitchFamily="2" charset="0"/>
                <a:cs typeface="Nikosh" pitchFamily="2" charset="0"/>
              </a:rPr>
              <a:t>ঘূর্ণিঝড় আশ্রয় কেন্দ্র নির্মাণ</a:t>
            </a:r>
            <a:endParaRPr lang="en-US" altLang="en-US" dirty="0" smtClean="0">
              <a:latin typeface="Nikosh" pitchFamily="2" charset="0"/>
              <a:ea typeface="Nikosh" pitchFamily="2" charset="0"/>
              <a:cs typeface="Nikosh" pitchFamily="2" charset="0"/>
            </a:endParaRPr>
          </a:p>
          <a:p>
            <a:pPr>
              <a:lnSpc>
                <a:spcPct val="80000"/>
              </a:lnSpc>
            </a:pPr>
            <a:r>
              <a:rPr lang="bn-BD" altLang="en-US" dirty="0" smtClean="0">
                <a:latin typeface="Nikosh" pitchFamily="2" charset="0"/>
                <a:ea typeface="Nikosh" pitchFamily="2" charset="0"/>
                <a:cs typeface="Nikosh" pitchFamily="2" charset="0"/>
              </a:rPr>
              <a:t>পানি</a:t>
            </a:r>
            <a:r>
              <a:rPr lang="bn-IN" altLang="en-US" dirty="0" smtClean="0">
                <a:latin typeface="Nikosh" pitchFamily="2" charset="0"/>
                <a:ea typeface="Nikosh" pitchFamily="2" charset="0"/>
                <a:cs typeface="Nikosh" pitchFamily="2" charset="0"/>
              </a:rPr>
              <a:t>র</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লবনাক্ততা</a:t>
            </a:r>
            <a:r>
              <a:rPr lang="en-US" altLang="en-US" dirty="0" smtClean="0">
                <a:latin typeface="Nikosh" pitchFamily="2" charset="0"/>
                <a:ea typeface="Nikosh" pitchFamily="2" charset="0"/>
                <a:cs typeface="Nikosh" pitchFamily="2" charset="0"/>
              </a:rPr>
              <a:t> </a:t>
            </a:r>
            <a:r>
              <a:rPr lang="bn-BD" altLang="en-US" dirty="0" smtClean="0">
                <a:latin typeface="Nikosh" pitchFamily="2" charset="0"/>
                <a:ea typeface="Nikosh" pitchFamily="2" charset="0"/>
                <a:cs typeface="Nikosh" pitchFamily="2" charset="0"/>
              </a:rPr>
              <a:t>দূরী</a:t>
            </a:r>
            <a:r>
              <a:rPr lang="en-US" altLang="en-US" dirty="0" err="1" smtClean="0">
                <a:latin typeface="Nikosh" pitchFamily="2" charset="0"/>
                <a:ea typeface="Nikosh" pitchFamily="2" charset="0"/>
                <a:cs typeface="Nikosh" pitchFamily="2" charset="0"/>
              </a:rPr>
              <a:t>করণ</a:t>
            </a:r>
            <a:r>
              <a:rPr lang="en-US" altLang="en-US" dirty="0" smtClean="0">
                <a:latin typeface="Nikosh" pitchFamily="2" charset="0"/>
                <a:ea typeface="Nikosh" pitchFamily="2" charset="0"/>
                <a:cs typeface="Nikosh" pitchFamily="2" charset="0"/>
              </a:rPr>
              <a:t> (Desalinization)</a:t>
            </a:r>
            <a:r>
              <a:rPr lang="bn-IN" altLang="en-US" dirty="0" smtClean="0">
                <a:latin typeface="Nikosh" pitchFamily="2" charset="0"/>
                <a:ea typeface="Nikosh" pitchFamily="2" charset="0"/>
                <a:cs typeface="Nikosh" pitchFamily="2" charset="0"/>
              </a:rPr>
              <a:t>/</a:t>
            </a:r>
            <a:r>
              <a:rPr lang="en-US" altLang="en-US" dirty="0" smtClean="0">
                <a:latin typeface="Nikosh" pitchFamily="2" charset="0"/>
                <a:ea typeface="Nikosh" pitchFamily="2" charset="0"/>
                <a:cs typeface="Nikosh" pitchFamily="2" charset="0"/>
              </a:rPr>
              <a:t> </a:t>
            </a:r>
            <a:r>
              <a:rPr lang="bn-BD" altLang="en-US" dirty="0" smtClean="0">
                <a:latin typeface="Nikosh" pitchFamily="2" charset="0"/>
                <a:ea typeface="Nikosh" pitchFamily="2" charset="0"/>
                <a:cs typeface="Nikosh" pitchFamily="2" charset="0"/>
              </a:rPr>
              <a:t>বিশুদ্ধকরণ</a:t>
            </a:r>
          </a:p>
          <a:p>
            <a:pPr>
              <a:lnSpc>
                <a:spcPct val="80000"/>
              </a:lnSpc>
            </a:pPr>
            <a:r>
              <a:rPr lang="bn-BD" altLang="en-US" dirty="0" smtClean="0">
                <a:latin typeface="Nikosh" pitchFamily="2" charset="0"/>
                <a:ea typeface="Nikosh" pitchFamily="2" charset="0"/>
                <a:cs typeface="Nikosh" pitchFamily="2" charset="0"/>
              </a:rPr>
              <a:t>জাতীয় দুর্যোগ ব্যবস্থাপনা গবেষণা ও প্রশিক্ষণ ইনস্টিটিউট প্রতিষ্ঠা করা</a:t>
            </a:r>
            <a:endParaRPr lang="en-US" altLang="en-US" dirty="0" smtClean="0">
              <a:latin typeface="Nikosh" pitchFamily="2" charset="0"/>
              <a:ea typeface="Nikosh" pitchFamily="2" charset="0"/>
              <a:cs typeface="Nikosh" pitchFamily="2" charset="0"/>
            </a:endParaRPr>
          </a:p>
          <a:p>
            <a:pPr>
              <a:lnSpc>
                <a:spcPct val="80000"/>
              </a:lnSpc>
            </a:pPr>
            <a:r>
              <a:rPr lang="bn-BD" altLang="en-US" dirty="0" smtClean="0">
                <a:latin typeface="Nikosh" pitchFamily="2" charset="0"/>
                <a:ea typeface="Nikosh" pitchFamily="2" charset="0"/>
                <a:cs typeface="Nikosh" pitchFamily="2" charset="0"/>
              </a:rPr>
              <a:t>মাঠ পর্যায়ে দুর্যোগ ব্যবস্থাপনায় নিয়োজিত জনবল বৃদ্ধিকরণ</a:t>
            </a:r>
            <a:endParaRPr lang="en-US" altLang="en-US" dirty="0" smtClean="0">
              <a:latin typeface="Nikosh" pitchFamily="2" charset="0"/>
              <a:ea typeface="Nikosh" pitchFamily="2" charset="0"/>
              <a:cs typeface="Nikosh" pitchFamily="2" charset="0"/>
            </a:endParaRPr>
          </a:p>
          <a:p>
            <a:pPr>
              <a:lnSpc>
                <a:spcPct val="80000"/>
              </a:lnSpc>
            </a:pPr>
            <a:r>
              <a:rPr lang="bn-BD" altLang="en-US" dirty="0" smtClean="0">
                <a:latin typeface="Nikosh" pitchFamily="2" charset="0"/>
                <a:ea typeface="Nikosh" pitchFamily="2" charset="0"/>
                <a:cs typeface="Nikosh" pitchFamily="2" charset="0"/>
              </a:rPr>
              <a:t>জাতীয় দুর্যোগ স্বেচ্ছাসেবক সংগঠন প্রতিষ্ঠা</a:t>
            </a:r>
          </a:p>
          <a:p>
            <a:pPr algn="just">
              <a:lnSpc>
                <a:spcPct val="80000"/>
              </a:lnSpc>
            </a:pPr>
            <a:r>
              <a:rPr lang="bn-IN" altLang="en-US" dirty="0" smtClean="0">
                <a:latin typeface="Nikosh" pitchFamily="2" charset="0"/>
                <a:ea typeface="Nikosh" pitchFamily="2" charset="0"/>
                <a:cs typeface="Nikosh" pitchFamily="2" charset="0"/>
              </a:rPr>
              <a:t>জাতীয় এবং স্থানীয় পর্যায়ে দুর্যোগ ঝুঁকিহ্রাস কল্পে দুর্যোগ ব্যবস্থাপনা তহবিল </a:t>
            </a:r>
            <a:r>
              <a:rPr lang="bn-BD" altLang="en-US" dirty="0" smtClean="0">
                <a:latin typeface="Nikosh" pitchFamily="2" charset="0"/>
                <a:ea typeface="Nikosh" pitchFamily="2" charset="0"/>
                <a:cs typeface="Nikosh" pitchFamily="2" charset="0"/>
              </a:rPr>
              <a:t>গঠন</a:t>
            </a:r>
            <a:endParaRPr lang="en-US" altLang="en-US" dirty="0" smtClean="0">
              <a:latin typeface="Nikosh" pitchFamily="2" charset="0"/>
              <a:ea typeface="Nikosh" pitchFamily="2" charset="0"/>
              <a:cs typeface="Nikosh" pitchFamily="2" charset="0"/>
            </a:endParaRPr>
          </a:p>
          <a:p>
            <a:pPr algn="just">
              <a:lnSpc>
                <a:spcPct val="80000"/>
              </a:lnSpc>
            </a:pPr>
            <a:endParaRPr lang="bn-BD" altLang="en-US" dirty="0" smtClean="0">
              <a:latin typeface="Nikosh" pitchFamily="2" charset="0"/>
              <a:ea typeface="Nikosh" pitchFamily="2" charset="0"/>
              <a:cs typeface="Nikosh" pitchFamily="2" charset="0"/>
            </a:endParaRPr>
          </a:p>
          <a:p>
            <a:pPr algn="just">
              <a:lnSpc>
                <a:spcPct val="80000"/>
              </a:lnSpc>
              <a:buNone/>
            </a:pPr>
            <a:endParaRPr lang="bn-BD" altLang="en-US" dirty="0" smtClean="0">
              <a:latin typeface="Nikosh" pitchFamily="2" charset="0"/>
              <a:ea typeface="Nikosh" pitchFamily="2" charset="0"/>
              <a:cs typeface="Nikosh" pitchFamily="2" charset="0"/>
            </a:endParaRPr>
          </a:p>
          <a:p>
            <a:pPr marL="0" indent="0" algn="just">
              <a:lnSpc>
                <a:spcPct val="80000"/>
              </a:lnSpc>
              <a:buNone/>
            </a:pPr>
            <a:endParaRPr lang="bn-IN" altLang="en-US" dirty="0" smtClean="0">
              <a:latin typeface="Nikosh" pitchFamily="2" charset="0"/>
              <a:ea typeface="Nikosh" pitchFamily="2" charset="0"/>
              <a:cs typeface="Nikosh" pitchFamily="2" charset="0"/>
            </a:endParaRPr>
          </a:p>
          <a:p>
            <a:pPr marL="0" indent="0" algn="just" eaLnBrk="1" hangingPunct="1">
              <a:lnSpc>
                <a:spcPct val="80000"/>
              </a:lnSpc>
              <a:buNone/>
            </a:pPr>
            <a:endParaRPr lang="bn-BD" altLang="en-US" dirty="0" smtClean="0">
              <a:latin typeface="Nikosh" pitchFamily="2" charset="0"/>
              <a:ea typeface="Nikosh" pitchFamily="2" charset="0"/>
              <a:cs typeface="Nikosh" pitchFamily="2" charset="0"/>
            </a:endParaRPr>
          </a:p>
          <a:p>
            <a:pPr eaLnBrk="1" hangingPunct="1">
              <a:lnSpc>
                <a:spcPct val="80000"/>
              </a:lnSpc>
              <a:buFont typeface="Arial" charset="0"/>
              <a:buNone/>
            </a:pPr>
            <a:r>
              <a:rPr lang="bn-BD" altLang="en-US" dirty="0" smtClean="0">
                <a:latin typeface="Nikosh" pitchFamily="2" charset="0"/>
                <a:ea typeface="Nikosh" pitchFamily="2" charset="0"/>
                <a:cs typeface="Nikosh" pitchFamily="2" charset="0"/>
              </a:rPr>
              <a:t> </a:t>
            </a:r>
            <a:endParaRPr lang="en-US" altLang="en-US"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24341317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838201" y="829149"/>
            <a:ext cx="2032321" cy="60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en-US" altLang="en-US" sz="3600" dirty="0" err="1" smtClean="0">
                <a:latin typeface="Nikosh" pitchFamily="2" charset="0"/>
                <a:ea typeface="Nikosh" pitchFamily="2" charset="0"/>
                <a:cs typeface="Nikosh" pitchFamily="2" charset="0"/>
              </a:rPr>
              <a:t>চ্যালেঞ্জসমূহ</a:t>
            </a:r>
            <a:endParaRPr lang="en-US" altLang="en-US" sz="3600" dirty="0" smtClean="0">
              <a:latin typeface="Nikosh" pitchFamily="2" charset="0"/>
              <a:ea typeface="Nikosh" pitchFamily="2" charset="0"/>
              <a:cs typeface="Nikosh" pitchFamily="2" charset="0"/>
            </a:endParaRPr>
          </a:p>
        </p:txBody>
      </p:sp>
      <p:sp>
        <p:nvSpPr>
          <p:cNvPr id="3" name="Content Placeholder 2"/>
          <p:cNvSpPr>
            <a:spLocks noGrp="1"/>
          </p:cNvSpPr>
          <p:nvPr>
            <p:ph idx="1"/>
          </p:nvPr>
        </p:nvSpPr>
        <p:spPr>
          <a:xfrm>
            <a:off x="838200" y="1825625"/>
            <a:ext cx="10515600" cy="3245139"/>
          </a:xfrm>
        </p:spPr>
        <p:txBody>
          <a:bodyPr>
            <a:noAutofit/>
          </a:bodyPr>
          <a:lstStyle/>
          <a:p>
            <a:pPr algn="just">
              <a:lnSpc>
                <a:spcPct val="80000"/>
              </a:lnSpc>
            </a:pPr>
            <a:r>
              <a:rPr lang="bn-BD" altLang="en-US" sz="2400" dirty="0" smtClean="0">
                <a:latin typeface="Nikosh" pitchFamily="2" charset="0"/>
                <a:ea typeface="Nikosh" pitchFamily="2" charset="0"/>
                <a:cs typeface="Nikosh" pitchFamily="2" charset="0"/>
              </a:rPr>
              <a:t>পরিকল্পনা কমিশন কর্তৃক</a:t>
            </a:r>
            <a:r>
              <a:rPr lang="en-US" altLang="en-US" sz="2400" dirty="0" smtClean="0">
                <a:latin typeface="Nikosh" pitchFamily="2" charset="0"/>
                <a:ea typeface="Nikosh" pitchFamily="2" charset="0"/>
                <a:cs typeface="Nikosh" pitchFamily="2" charset="0"/>
              </a:rPr>
              <a:t> </a:t>
            </a:r>
            <a:r>
              <a:rPr lang="bn-IN" altLang="en-US" sz="2400" dirty="0" smtClean="0">
                <a:latin typeface="Nikosh" pitchFamily="2" charset="0"/>
                <a:ea typeface="Nikosh" pitchFamily="2" charset="0"/>
                <a:cs typeface="Nikosh" pitchFamily="2" charset="0"/>
              </a:rPr>
              <a:t>উন্নয়ন পরিকল্পনায় দুর্যোগ ঝুঁকিহ্রাস বিষয়াদি</a:t>
            </a:r>
            <a:r>
              <a:rPr lang="en-US" altLang="en-US" sz="2400" dirty="0" smtClean="0">
                <a:latin typeface="Nikosh" pitchFamily="2" charset="0"/>
                <a:ea typeface="Nikosh" pitchFamily="2" charset="0"/>
                <a:cs typeface="Nikosh" pitchFamily="2" charset="0"/>
              </a:rPr>
              <a:t> </a:t>
            </a:r>
            <a:r>
              <a:rPr lang="en-US" altLang="en-US" sz="2000" dirty="0" err="1" smtClean="0">
                <a:latin typeface="Nikosh" pitchFamily="2" charset="0"/>
                <a:ea typeface="Nikosh" pitchFamily="2" charset="0"/>
                <a:cs typeface="Nikosh" pitchFamily="2" charset="0"/>
              </a:rPr>
              <a:t>DPP</a:t>
            </a:r>
            <a:r>
              <a:rPr lang="en-US" altLang="en-US" sz="2400" dirty="0" err="1" smtClean="0">
                <a:latin typeface="Nikosh" pitchFamily="2" charset="0"/>
                <a:ea typeface="Nikosh" pitchFamily="2" charset="0"/>
                <a:cs typeface="Nikosh" pitchFamily="2" charset="0"/>
              </a:rPr>
              <a:t>তে</a:t>
            </a:r>
            <a:r>
              <a:rPr lang="en-US" altLang="en-US" sz="2400" dirty="0" smtClean="0">
                <a:latin typeface="Nikosh" pitchFamily="2" charset="0"/>
                <a:ea typeface="Nikosh" pitchFamily="2" charset="0"/>
                <a:cs typeface="Nikosh" pitchFamily="2" charset="0"/>
              </a:rPr>
              <a:t> </a:t>
            </a:r>
            <a:r>
              <a:rPr lang="bn-IN" altLang="en-US" sz="2400" dirty="0" smtClean="0">
                <a:latin typeface="Nikosh" pitchFamily="2" charset="0"/>
                <a:ea typeface="Nikosh" pitchFamily="2" charset="0"/>
                <a:cs typeface="Nikosh" pitchFamily="2" charset="0"/>
              </a:rPr>
              <a:t>অন্তর্ভ</a:t>
            </a:r>
            <a:r>
              <a:rPr lang="en-US" altLang="en-US" sz="2400" dirty="0" smtClean="0">
                <a:latin typeface="Nikosh" pitchFamily="2" charset="0"/>
                <a:ea typeface="Nikosh" pitchFamily="2" charset="0"/>
                <a:cs typeface="Nikosh" pitchFamily="2" charset="0"/>
              </a:rPr>
              <a:t>ু</a:t>
            </a:r>
            <a:r>
              <a:rPr lang="bn-IN" altLang="en-US" sz="2400" dirty="0" smtClean="0">
                <a:latin typeface="Nikosh" pitchFamily="2" charset="0"/>
                <a:ea typeface="Nikosh" pitchFamily="2" charset="0"/>
                <a:cs typeface="Nikosh" pitchFamily="2" charset="0"/>
              </a:rPr>
              <a:t>ক্ত করা</a:t>
            </a:r>
            <a:endParaRPr lang="bn-BD" altLang="en-US" sz="2400" dirty="0" smtClean="0">
              <a:latin typeface="Nikosh" pitchFamily="2" charset="0"/>
              <a:ea typeface="Nikosh" pitchFamily="2" charset="0"/>
              <a:cs typeface="Nikosh" pitchFamily="2" charset="0"/>
            </a:endParaRPr>
          </a:p>
          <a:p>
            <a:pPr algn="just" eaLnBrk="1" hangingPunct="1">
              <a:lnSpc>
                <a:spcPct val="80000"/>
              </a:lnSpc>
            </a:pPr>
            <a:r>
              <a:rPr lang="en-US" altLang="en-US" sz="2000" dirty="0" err="1" smtClean="0">
                <a:latin typeface="Nikosh" pitchFamily="2" charset="0"/>
                <a:ea typeface="Nikosh" pitchFamily="2" charset="0"/>
                <a:cs typeface="Nikosh" pitchFamily="2" charset="0"/>
              </a:rPr>
              <a:t>IVR</a:t>
            </a:r>
            <a:r>
              <a:rPr lang="en-US" altLang="en-US" sz="2400" dirty="0" smtClean="0">
                <a:latin typeface="Nikosh" pitchFamily="2" charset="0"/>
                <a:ea typeface="Nikosh" pitchFamily="2" charset="0"/>
                <a:cs typeface="Nikosh" pitchFamily="2" charset="0"/>
              </a:rPr>
              <a:t> </a:t>
            </a:r>
            <a:r>
              <a:rPr lang="bn-BD" altLang="en-US" sz="2400" dirty="0" smtClean="0">
                <a:latin typeface="Nikosh" pitchFamily="2" charset="0"/>
                <a:ea typeface="Nikosh" pitchFamily="2" charset="0"/>
                <a:cs typeface="Nikosh" pitchFamily="2" charset="0"/>
              </a:rPr>
              <a:t>কে কলচার্জ মুক্ত (</a:t>
            </a:r>
            <a:r>
              <a:rPr lang="bn-BD" altLang="en-US" sz="2000" dirty="0" smtClean="0">
                <a:latin typeface="Nikosh" pitchFamily="2" charset="0"/>
                <a:ea typeface="Nikosh" pitchFamily="2" charset="0"/>
                <a:cs typeface="Nikosh" pitchFamily="2" charset="0"/>
              </a:rPr>
              <a:t>Toll Free</a:t>
            </a:r>
            <a:r>
              <a:rPr lang="bn-BD" altLang="en-US" sz="2400" dirty="0" smtClean="0">
                <a:latin typeface="Nikosh" pitchFamily="2" charset="0"/>
                <a:ea typeface="Nikosh" pitchFamily="2" charset="0"/>
                <a:cs typeface="Nikosh" pitchFamily="2" charset="0"/>
              </a:rPr>
              <a:t>) করা</a:t>
            </a:r>
            <a:endParaRPr lang="en-US" altLang="en-US" sz="2400" dirty="0" smtClean="0">
              <a:latin typeface="Nikosh" pitchFamily="2" charset="0"/>
              <a:ea typeface="Nikosh" pitchFamily="2" charset="0"/>
              <a:cs typeface="Nikosh" pitchFamily="2" charset="0"/>
            </a:endParaRPr>
          </a:p>
          <a:p>
            <a:pPr algn="just">
              <a:lnSpc>
                <a:spcPct val="80000"/>
              </a:lnSpc>
            </a:pPr>
            <a:r>
              <a:rPr lang="en-US" altLang="en-US" sz="2400" dirty="0" err="1" smtClean="0">
                <a:latin typeface="Nikosh" pitchFamily="2" charset="0"/>
                <a:ea typeface="Nikosh" pitchFamily="2" charset="0"/>
                <a:cs typeface="Nikosh" pitchFamily="2" charset="0"/>
              </a:rPr>
              <a:t>গৃহায়ন</a:t>
            </a:r>
            <a:r>
              <a:rPr lang="en-US" altLang="en-US" sz="2400" dirty="0" smtClean="0">
                <a:latin typeface="Nikosh" pitchFamily="2" charset="0"/>
                <a:ea typeface="Nikosh" pitchFamily="2" charset="0"/>
                <a:cs typeface="Nikosh" pitchFamily="2" charset="0"/>
              </a:rPr>
              <a:t> ও </a:t>
            </a:r>
            <a:r>
              <a:rPr lang="en-US" altLang="en-US" sz="2400" dirty="0" err="1" smtClean="0">
                <a:latin typeface="Nikosh" pitchFamily="2" charset="0"/>
                <a:ea typeface="Nikosh" pitchFamily="2" charset="0"/>
                <a:cs typeface="Nikosh" pitchFamily="2" charset="0"/>
              </a:rPr>
              <a:t>গণপূর্ত</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মন্ত্রণালয়</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কর্তৃক</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কঠোরভাবে</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বিল্ডিং</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কোড</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বাস্তবায়ন</a:t>
            </a:r>
            <a:r>
              <a:rPr lang="en-US" altLang="en-US" sz="2400" dirty="0" smtClean="0">
                <a:latin typeface="Nikosh" pitchFamily="2" charset="0"/>
                <a:ea typeface="Nikosh" pitchFamily="2" charset="0"/>
                <a:cs typeface="Nikosh" pitchFamily="2" charset="0"/>
              </a:rPr>
              <a:t> </a:t>
            </a:r>
            <a:r>
              <a:rPr lang="bn-BD" altLang="en-US" sz="2400" dirty="0" smtClean="0">
                <a:latin typeface="Nikosh" pitchFamily="2" charset="0"/>
                <a:ea typeface="Nikosh" pitchFamily="2" charset="0"/>
                <a:cs typeface="Nikosh" pitchFamily="2" charset="0"/>
              </a:rPr>
              <a:t>করা</a:t>
            </a:r>
            <a:endParaRPr lang="en-US" altLang="en-US" sz="2400" dirty="0" smtClean="0">
              <a:latin typeface="Nikosh" pitchFamily="2" charset="0"/>
              <a:ea typeface="Nikosh" pitchFamily="2" charset="0"/>
              <a:cs typeface="Nikosh" pitchFamily="2" charset="0"/>
            </a:endParaRPr>
          </a:p>
          <a:p>
            <a:pPr algn="just">
              <a:lnSpc>
                <a:spcPct val="80000"/>
              </a:lnSpc>
            </a:pPr>
            <a:r>
              <a:rPr lang="en-US" altLang="en-US" sz="2000" dirty="0" err="1" smtClean="0">
                <a:latin typeface="Nikosh" pitchFamily="2" charset="0"/>
                <a:ea typeface="Nikosh" pitchFamily="2" charset="0"/>
                <a:cs typeface="Nikosh" pitchFamily="2" charset="0"/>
              </a:rPr>
              <a:t>EOC</a:t>
            </a:r>
            <a:r>
              <a:rPr lang="en-US" altLang="en-US" sz="2400" dirty="0" smtClean="0">
                <a:latin typeface="Nikosh" pitchFamily="2" charset="0"/>
                <a:ea typeface="Nikosh" pitchFamily="2" charset="0"/>
                <a:cs typeface="Nikosh" pitchFamily="2" charset="0"/>
              </a:rPr>
              <a:t> </a:t>
            </a:r>
            <a:r>
              <a:rPr lang="bn-BD" altLang="en-US" sz="2400" dirty="0" smtClean="0">
                <a:latin typeface="Nikosh" pitchFamily="2" charset="0"/>
                <a:ea typeface="Nikosh" pitchFamily="2" charset="0"/>
                <a:cs typeface="Nikosh" pitchFamily="2" charset="0"/>
              </a:rPr>
              <a:t>(</a:t>
            </a:r>
            <a:r>
              <a:rPr lang="en-US" altLang="en-US" sz="2000" dirty="0" smtClean="0">
                <a:latin typeface="Nikosh" pitchFamily="2" charset="0"/>
                <a:ea typeface="Nikosh" pitchFamily="2" charset="0"/>
                <a:cs typeface="Nikosh" pitchFamily="2" charset="0"/>
              </a:rPr>
              <a:t>Emergency Operation Center/Incident Management Centre</a:t>
            </a:r>
            <a:r>
              <a:rPr lang="en-US" altLang="en-US" sz="2400" dirty="0" smtClean="0">
                <a:latin typeface="Nikosh" pitchFamily="2" charset="0"/>
                <a:ea typeface="Nikosh" pitchFamily="2" charset="0"/>
                <a:cs typeface="Nikosh" pitchFamily="2" charset="0"/>
              </a:rPr>
              <a:t>) </a:t>
            </a:r>
            <a:r>
              <a:rPr lang="bn-BD" altLang="en-US" sz="2400" dirty="0" smtClean="0">
                <a:latin typeface="Nikosh" pitchFamily="2" charset="0"/>
                <a:ea typeface="Nikosh" pitchFamily="2" charset="0"/>
                <a:cs typeface="Nikosh" pitchFamily="2" charset="0"/>
              </a:rPr>
              <a:t>প্রতিষ্ঠা করা</a:t>
            </a:r>
            <a:endParaRPr lang="en-US" altLang="en-US" sz="2400" dirty="0" smtClean="0">
              <a:latin typeface="Nikosh" pitchFamily="2" charset="0"/>
              <a:ea typeface="Nikosh" pitchFamily="2" charset="0"/>
              <a:cs typeface="Nikosh" pitchFamily="2" charset="0"/>
            </a:endParaRPr>
          </a:p>
          <a:p>
            <a:pPr algn="just">
              <a:lnSpc>
                <a:spcPct val="80000"/>
              </a:lnSpc>
            </a:pPr>
            <a:r>
              <a:rPr lang="bn-BD" altLang="en-US" sz="2400" dirty="0" smtClean="0">
                <a:latin typeface="Nikosh" pitchFamily="2" charset="0"/>
                <a:ea typeface="Nikosh" pitchFamily="2" charset="0"/>
                <a:cs typeface="Nikosh" pitchFamily="2" charset="0"/>
              </a:rPr>
              <a:t>দুর্যোগ ব্যবস্থাপনা</a:t>
            </a:r>
            <a:r>
              <a:rPr lang="en-US" altLang="en-US" sz="2400" dirty="0" smtClean="0">
                <a:latin typeface="Nikosh" pitchFamily="2" charset="0"/>
                <a:ea typeface="Nikosh" pitchFamily="2" charset="0"/>
                <a:cs typeface="Nikosh" pitchFamily="2" charset="0"/>
              </a:rPr>
              <a:t>র </a:t>
            </a:r>
            <a:r>
              <a:rPr lang="bn-BD" altLang="en-US" sz="2400" dirty="0" smtClean="0">
                <a:latin typeface="Nikosh" pitchFamily="2" charset="0"/>
                <a:ea typeface="Nikosh" pitchFamily="2" charset="0"/>
                <a:cs typeface="Nikosh" pitchFamily="2" charset="0"/>
              </a:rPr>
              <a:t>সাথে নিবিড়ভাবে স</a:t>
            </a:r>
            <a:r>
              <a:rPr lang="en-US" altLang="en-US" sz="2400" dirty="0" err="1" smtClean="0">
                <a:latin typeface="Nikosh" pitchFamily="2" charset="0"/>
                <a:ea typeface="Nikosh" pitchFamily="2" charset="0"/>
                <a:cs typeface="Nikosh" pitchFamily="2" charset="0"/>
              </a:rPr>
              <a:t>ম্পৃক্ত</a:t>
            </a:r>
            <a:r>
              <a:rPr lang="bn-BD" altLang="en-US" sz="2400" dirty="0" smtClean="0">
                <a:latin typeface="Nikosh" pitchFamily="2" charset="0"/>
                <a:ea typeface="Nikosh" pitchFamily="2" charset="0"/>
                <a:cs typeface="Nikosh" pitchFamily="2" charset="0"/>
              </a:rPr>
              <a:t> ফায়ার সার্ভিস</a:t>
            </a:r>
            <a:r>
              <a:rPr lang="en-US" altLang="en-US" sz="2400" dirty="0" smtClean="0">
                <a:latin typeface="Nikosh" pitchFamily="2" charset="0"/>
                <a:ea typeface="Nikosh" pitchFamily="2" charset="0"/>
                <a:cs typeface="Nikosh" pitchFamily="2" charset="0"/>
              </a:rPr>
              <a:t> ও</a:t>
            </a:r>
            <a:r>
              <a:rPr lang="bn-BD"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সিভিল</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ডিফেন্স</a:t>
            </a:r>
            <a:r>
              <a:rPr lang="en-US" altLang="en-US" sz="2400" dirty="0" smtClean="0">
                <a:latin typeface="Nikosh" pitchFamily="2" charset="0"/>
                <a:ea typeface="Nikosh" pitchFamily="2" charset="0"/>
                <a:cs typeface="Nikosh" pitchFamily="2" charset="0"/>
              </a:rPr>
              <a:t> </a:t>
            </a:r>
            <a:r>
              <a:rPr lang="bn-BD" altLang="en-US" sz="2400" dirty="0" smtClean="0">
                <a:latin typeface="Nikosh" pitchFamily="2" charset="0"/>
                <a:ea typeface="Nikosh" pitchFamily="2" charset="0"/>
                <a:cs typeface="Nikosh" pitchFamily="2" charset="0"/>
              </a:rPr>
              <a:t>এবং আবহাওয়া অধিদপ্তরকে</a:t>
            </a:r>
            <a:r>
              <a:rPr lang="en-US" altLang="en-US" sz="2400" dirty="0" smtClean="0">
                <a:latin typeface="Nikosh" pitchFamily="2" charset="0"/>
                <a:ea typeface="Nikosh" pitchFamily="2" charset="0"/>
                <a:cs typeface="Nikosh" pitchFamily="2" charset="0"/>
              </a:rPr>
              <a:t> </a:t>
            </a:r>
            <a:r>
              <a:rPr lang="bn-IN" altLang="en-US" sz="2400" dirty="0" smtClean="0">
                <a:latin typeface="Nikosh" pitchFamily="2" charset="0"/>
                <a:ea typeface="Nikosh" pitchFamily="2" charset="0"/>
                <a:cs typeface="Nikosh" pitchFamily="2" charset="0"/>
              </a:rPr>
              <a:t>দুর্যোগ ব্যবস্থাপনা </a:t>
            </a:r>
            <a:r>
              <a:rPr lang="en-US" altLang="en-US" sz="2400" dirty="0" smtClean="0">
                <a:latin typeface="Nikosh" pitchFamily="2" charset="0"/>
                <a:ea typeface="Nikosh" pitchFamily="2" charset="0"/>
                <a:cs typeface="Nikosh" pitchFamily="2" charset="0"/>
              </a:rPr>
              <a:t>ও </a:t>
            </a:r>
            <a:r>
              <a:rPr lang="en-US" altLang="en-US" sz="2400" dirty="0" err="1" smtClean="0">
                <a:latin typeface="Nikosh" pitchFamily="2" charset="0"/>
                <a:ea typeface="Nikosh" pitchFamily="2" charset="0"/>
                <a:cs typeface="Nikosh" pitchFamily="2" charset="0"/>
              </a:rPr>
              <a:t>ত্রাণ</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মন্ত্রণালয়ের</a:t>
            </a:r>
            <a:r>
              <a:rPr lang="bn-BD" altLang="en-US" sz="2400" dirty="0" smtClean="0">
                <a:latin typeface="Nikosh" pitchFamily="2" charset="0"/>
                <a:ea typeface="Nikosh" pitchFamily="2" charset="0"/>
                <a:cs typeface="Nikosh" pitchFamily="2" charset="0"/>
              </a:rPr>
              <a:t> অন্তর্ভ</a:t>
            </a:r>
            <a:r>
              <a:rPr lang="en-US" altLang="en-US" sz="2400" dirty="0" smtClean="0">
                <a:latin typeface="Nikosh" pitchFamily="2" charset="0"/>
                <a:ea typeface="Nikosh" pitchFamily="2" charset="0"/>
                <a:cs typeface="Nikosh" pitchFamily="2" charset="0"/>
              </a:rPr>
              <a:t>ু</a:t>
            </a:r>
            <a:r>
              <a:rPr lang="bn-BD" altLang="en-US" sz="2400" dirty="0" smtClean="0">
                <a:latin typeface="Nikosh" pitchFamily="2" charset="0"/>
                <a:ea typeface="Nikosh" pitchFamily="2" charset="0"/>
                <a:cs typeface="Nikosh" pitchFamily="2" charset="0"/>
              </a:rPr>
              <a:t>ক্ত করা</a:t>
            </a:r>
            <a:endParaRPr lang="en-US" altLang="en-US" sz="2400" dirty="0" smtClean="0">
              <a:latin typeface="Nikosh" pitchFamily="2" charset="0"/>
              <a:ea typeface="Nikosh" pitchFamily="2" charset="0"/>
              <a:cs typeface="Nikosh" pitchFamily="2" charset="0"/>
            </a:endParaRPr>
          </a:p>
          <a:p>
            <a:pPr algn="just">
              <a:lnSpc>
                <a:spcPct val="80000"/>
              </a:lnSpc>
            </a:pPr>
            <a:endParaRPr lang="bn-BD" altLang="en-US" sz="2400" dirty="0" smtClean="0">
              <a:latin typeface="Nikosh" pitchFamily="2" charset="0"/>
              <a:ea typeface="Nikosh" pitchFamily="2" charset="0"/>
              <a:cs typeface="Nikosh" pitchFamily="2" charset="0"/>
            </a:endParaRPr>
          </a:p>
          <a:p>
            <a:pPr algn="just">
              <a:lnSpc>
                <a:spcPct val="80000"/>
              </a:lnSpc>
            </a:pPr>
            <a:endParaRPr lang="bn-BD" altLang="en-US" sz="2400" dirty="0" smtClean="0">
              <a:latin typeface="Nikosh" pitchFamily="2" charset="0"/>
              <a:ea typeface="Nikosh" pitchFamily="2" charset="0"/>
              <a:cs typeface="Nikosh" pitchFamily="2" charset="0"/>
            </a:endParaRPr>
          </a:p>
          <a:p>
            <a:pPr marL="0" indent="0" algn="just">
              <a:lnSpc>
                <a:spcPct val="80000"/>
              </a:lnSpc>
              <a:buNone/>
            </a:pPr>
            <a:endParaRPr lang="bn-IN" altLang="en-US" sz="2400" dirty="0" smtClean="0">
              <a:latin typeface="Nikosh" pitchFamily="2" charset="0"/>
              <a:ea typeface="Nikosh" pitchFamily="2" charset="0"/>
              <a:cs typeface="Nikosh" pitchFamily="2" charset="0"/>
            </a:endParaRPr>
          </a:p>
          <a:p>
            <a:pPr marL="0" indent="0" algn="just" eaLnBrk="1" hangingPunct="1">
              <a:lnSpc>
                <a:spcPct val="80000"/>
              </a:lnSpc>
              <a:buNone/>
            </a:pPr>
            <a:endParaRPr lang="bn-BD" altLang="en-US" sz="2400" dirty="0" smtClean="0">
              <a:latin typeface="Nikosh" pitchFamily="2" charset="0"/>
              <a:ea typeface="Nikosh" pitchFamily="2" charset="0"/>
              <a:cs typeface="Nikosh" pitchFamily="2" charset="0"/>
            </a:endParaRPr>
          </a:p>
          <a:p>
            <a:pPr eaLnBrk="1" hangingPunct="1">
              <a:lnSpc>
                <a:spcPct val="80000"/>
              </a:lnSpc>
              <a:buFont typeface="Arial" charset="0"/>
              <a:buNone/>
            </a:pPr>
            <a:r>
              <a:rPr lang="bn-BD" altLang="en-US" sz="2400" dirty="0" smtClean="0">
                <a:latin typeface="Nikosh" pitchFamily="2" charset="0"/>
                <a:ea typeface="Nikosh" pitchFamily="2" charset="0"/>
                <a:cs typeface="Nikosh" pitchFamily="2" charset="0"/>
              </a:rPr>
              <a:t> </a:t>
            </a:r>
            <a:endParaRPr lang="en-US" altLang="en-US" sz="2400"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24341317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8434" y="2772725"/>
            <a:ext cx="7094316" cy="1325563"/>
          </a:xfrm>
          <a:prstGeom prst="rect">
            <a:avLst/>
          </a:prstGeom>
          <a:noFill/>
        </p:spPr>
        <p:style>
          <a:lnRef idx="3">
            <a:schemeClr val="lt1"/>
          </a:lnRef>
          <a:fillRef idx="1">
            <a:schemeClr val="accent2"/>
          </a:fillRef>
          <a:effectRef idx="1">
            <a:schemeClr val="accent2"/>
          </a:effectRef>
          <a:fontRef idx="minor">
            <a:schemeClr val="lt1"/>
          </a:fontRef>
        </p:style>
        <p:txBody>
          <a:bodyPr/>
          <a:lstStyle/>
          <a:p>
            <a:pPr algn="ctr"/>
            <a:r>
              <a:rPr lang="en-US" sz="8000" b="1" dirty="0" err="1" smtClean="0">
                <a:solidFill>
                  <a:srgbClr val="00B050"/>
                </a:solidFill>
                <a:latin typeface="Nikosh" pitchFamily="2" charset="0"/>
                <a:cs typeface="Nikosh" pitchFamily="2" charset="0"/>
              </a:rPr>
              <a:t>ধন্যবাদ</a:t>
            </a:r>
            <a:endParaRPr lang="en-US" sz="8000" b="1" dirty="0">
              <a:solidFill>
                <a:srgbClr val="00B050"/>
              </a:solidFill>
              <a:latin typeface="Nikosh" pitchFamily="2" charset="0"/>
              <a:cs typeface="Nikosh"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838200" y="924686"/>
            <a:ext cx="6882114" cy="535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r>
              <a:rPr lang="bn-BD" altLang="en-US" sz="3600" b="1" dirty="0" smtClean="0">
                <a:solidFill>
                  <a:schemeClr val="bg1"/>
                </a:solidFill>
                <a:latin typeface="Nikosh" panose="02000000000000000000" pitchFamily="2" charset="0"/>
                <a:cs typeface="Nikosh" panose="02000000000000000000" pitchFamily="2" charset="0"/>
              </a:rPr>
              <a:t>দুর্যোগ ব্যবস্থাপনায় </a:t>
            </a:r>
            <a:r>
              <a:rPr lang="bn-IN" altLang="en-US" sz="3600" b="1" dirty="0" smtClean="0">
                <a:solidFill>
                  <a:schemeClr val="bg1"/>
                </a:solidFill>
                <a:latin typeface="Nikosh" panose="02000000000000000000" pitchFamily="2" charset="0"/>
                <a:cs typeface="Nikosh" panose="02000000000000000000" pitchFamily="2" charset="0"/>
              </a:rPr>
              <a:t>সরকারের </a:t>
            </a:r>
            <a:r>
              <a:rPr lang="bn-BD" altLang="en-US" sz="3600" b="1" dirty="0" smtClean="0">
                <a:solidFill>
                  <a:schemeClr val="bg1"/>
                </a:solidFill>
                <a:latin typeface="Nikosh" pitchFamily="2" charset="0"/>
                <a:cs typeface="Nikosh" pitchFamily="2" charset="0"/>
              </a:rPr>
              <a:t>রূপকল্প (</a:t>
            </a:r>
            <a:r>
              <a:rPr lang="bn-BD" altLang="en-US" sz="2800" b="1" dirty="0" smtClean="0">
                <a:solidFill>
                  <a:schemeClr val="bg1"/>
                </a:solidFill>
                <a:latin typeface="Nikosh" pitchFamily="2" charset="0"/>
                <a:cs typeface="Nikosh" pitchFamily="2" charset="0"/>
              </a:rPr>
              <a:t>Vision</a:t>
            </a:r>
            <a:r>
              <a:rPr lang="bn-BD" altLang="en-US" sz="3600" b="1" dirty="0" smtClean="0">
                <a:solidFill>
                  <a:schemeClr val="bg1"/>
                </a:solidFill>
                <a:latin typeface="Nikosh" pitchFamily="2" charset="0"/>
                <a:cs typeface="Nikosh" pitchFamily="2" charset="0"/>
              </a:rPr>
              <a:t>)</a:t>
            </a:r>
            <a:endParaRPr lang="en-US" altLang="en-US" sz="3600" b="1" dirty="0" smtClean="0">
              <a:solidFill>
                <a:schemeClr val="bg1"/>
              </a:solidFill>
              <a:latin typeface="Nikosh" pitchFamily="2" charset="0"/>
              <a:ea typeface="Nikosh" pitchFamily="2" charset="0"/>
              <a:cs typeface="Nikosh" pitchFamily="2" charset="0"/>
            </a:endParaRPr>
          </a:p>
        </p:txBody>
      </p:sp>
      <p:sp>
        <p:nvSpPr>
          <p:cNvPr id="13315" name="Content Placeholder 2"/>
          <p:cNvSpPr>
            <a:spLocks noGrp="1"/>
          </p:cNvSpPr>
          <p:nvPr>
            <p:ph idx="1"/>
          </p:nvPr>
        </p:nvSpPr>
        <p:spPr>
          <a:xfrm>
            <a:off x="838200" y="1825625"/>
            <a:ext cx="10515600" cy="1381599"/>
          </a:xfrm>
        </p:spPr>
        <p:txBody>
          <a:bodyPr/>
          <a:lstStyle/>
          <a:p>
            <a:pPr marL="0" indent="0" algn="just" eaLnBrk="1" hangingPunct="1">
              <a:buNone/>
            </a:pPr>
            <a:r>
              <a:rPr lang="bn-IN" altLang="en-US" dirty="0" smtClean="0">
                <a:latin typeface="Nikosh" pitchFamily="2" charset="0"/>
                <a:ea typeface="Nikosh" pitchFamily="2" charset="0"/>
                <a:cs typeface="Nikosh" pitchFamily="2" charset="0"/>
              </a:rPr>
              <a:t>প্রাকৃতিক, পরিবেশগত ও মানবসৃষ্ট আপদের প্রভাবে সাধার</a:t>
            </a:r>
            <a:r>
              <a:rPr lang="bn-BD" altLang="en-US" dirty="0" smtClean="0">
                <a:latin typeface="Nikosh" pitchFamily="2" charset="0"/>
                <a:ea typeface="Nikosh" pitchFamily="2" charset="0"/>
                <a:cs typeface="Nikosh" pitchFamily="2" charset="0"/>
              </a:rPr>
              <a:t>ণ</a:t>
            </a:r>
            <a:r>
              <a:rPr lang="bn-IN" altLang="en-US" dirty="0" smtClean="0">
                <a:latin typeface="Nikosh" pitchFamily="2" charset="0"/>
                <a:ea typeface="Nikosh" pitchFamily="2" charset="0"/>
                <a:cs typeface="Nikosh" pitchFamily="2" charset="0"/>
              </a:rPr>
              <a:t> জনগ</a:t>
            </a:r>
            <a:r>
              <a:rPr lang="bn-BD" altLang="en-US" dirty="0" smtClean="0">
                <a:latin typeface="Nikosh" pitchFamily="2" charset="0"/>
                <a:ea typeface="Nikosh" pitchFamily="2" charset="0"/>
                <a:cs typeface="Nikosh" pitchFamily="2" charset="0"/>
              </a:rPr>
              <a:t>ণ </a:t>
            </a:r>
            <a:r>
              <a:rPr lang="bn-IN" altLang="en-US" dirty="0" smtClean="0">
                <a:latin typeface="Nikosh" pitchFamily="2" charset="0"/>
                <a:ea typeface="Nikosh" pitchFamily="2" charset="0"/>
                <a:cs typeface="Nikosh" pitchFamily="2" charset="0"/>
              </a:rPr>
              <a:t>বিশেষতঃ দরিদ্র ও দ</a:t>
            </a:r>
            <a:r>
              <a:rPr lang="bn-BD" altLang="en-US" dirty="0" smtClean="0">
                <a:latin typeface="Nikosh" pitchFamily="2" charset="0"/>
                <a:ea typeface="Nikosh" pitchFamily="2" charset="0"/>
                <a:cs typeface="Nikosh" pitchFamily="2" charset="0"/>
              </a:rPr>
              <a:t>ু</a:t>
            </a:r>
            <a:r>
              <a:rPr lang="bn-IN" altLang="en-US" dirty="0" smtClean="0">
                <a:latin typeface="Nikosh" pitchFamily="2" charset="0"/>
                <a:ea typeface="Nikosh" pitchFamily="2" charset="0"/>
                <a:cs typeface="Nikosh" pitchFamily="2" charset="0"/>
              </a:rPr>
              <a:t>র্দশাপীড়িত মানুষের</a:t>
            </a:r>
            <a:r>
              <a:rPr lang="bn-BD" altLang="en-US" dirty="0" smtClean="0">
                <a:latin typeface="Nikosh" pitchFamily="2" charset="0"/>
                <a:ea typeface="Nikosh" pitchFamily="2" charset="0"/>
                <a:cs typeface="Nikosh" pitchFamily="2" charset="0"/>
              </a:rPr>
              <a:t> </a:t>
            </a:r>
            <a:r>
              <a:rPr lang="bn-IN" altLang="en-US" dirty="0" smtClean="0">
                <a:latin typeface="Nikosh" pitchFamily="2" charset="0"/>
                <a:ea typeface="Nikosh" pitchFamily="2" charset="0"/>
                <a:cs typeface="Nikosh" pitchFamily="2" charset="0"/>
              </a:rPr>
              <a:t>ক্ষয়ক্ষতি হ্রাস করে গ্রহণযোগ্য মানবিক মাত্রায় নিয়ে আসা এবং কার্যকর জরুরি সাড়া প্রদান ব্যবস্থাপনা পদ্ধতি প্রতিষ্ঠা করা</a:t>
            </a:r>
            <a:endParaRPr lang="en-US" altLang="en-US" dirty="0" smtClean="0">
              <a:latin typeface="Nikosh" pitchFamily="2" charset="0"/>
              <a:ea typeface="Nikosh" pitchFamily="2" charset="0"/>
              <a:cs typeface="Nikosh" pitchFamily="2" charset="0"/>
            </a:endParaRPr>
          </a:p>
          <a:p>
            <a:pPr eaLnBrk="1" hangingPunct="1">
              <a:buFont typeface="Arial" charset="0"/>
              <a:buNone/>
            </a:pPr>
            <a:endParaRPr lang="en-US" altLang="en-US" dirty="0" smtClean="0">
              <a:latin typeface="Nikosh" pitchFamily="2" charset="0"/>
              <a:ea typeface="Nikosh" pitchFamily="2" charset="0"/>
              <a:cs typeface="Nikosh" pitchFamily="2" charset="0"/>
            </a:endParaRPr>
          </a:p>
        </p:txBody>
      </p:sp>
      <p:sp>
        <p:nvSpPr>
          <p:cNvPr id="5" name="Title 1"/>
          <p:cNvSpPr txBox="1">
            <a:spLocks/>
          </p:cNvSpPr>
          <p:nvPr/>
        </p:nvSpPr>
        <p:spPr>
          <a:xfrm>
            <a:off x="840472" y="3438158"/>
            <a:ext cx="7852115" cy="535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altLang="en-US" sz="3600" b="1" dirty="0" smtClean="0">
                <a:solidFill>
                  <a:schemeClr val="bg1"/>
                </a:solidFill>
                <a:latin typeface="Nikosh" panose="02000000000000000000" pitchFamily="2" charset="0"/>
                <a:cs typeface="Nikosh" panose="02000000000000000000" pitchFamily="2" charset="0"/>
              </a:rPr>
              <a:t>দুর্যোগ ব্যবস্থাপনা ও ত্রাণ মন্ত্রণালয়ের মিশন (</a:t>
            </a:r>
            <a:r>
              <a:rPr lang="bn-BD" altLang="en-US" sz="2800" b="1" dirty="0" smtClean="0">
                <a:solidFill>
                  <a:schemeClr val="bg1"/>
                </a:solidFill>
                <a:latin typeface="Nikosh" panose="02000000000000000000" pitchFamily="2" charset="0"/>
                <a:cs typeface="Nikosh" panose="02000000000000000000" pitchFamily="2" charset="0"/>
              </a:rPr>
              <a:t>Mision</a:t>
            </a:r>
            <a:r>
              <a:rPr lang="bn-BD" altLang="en-US" sz="3600" b="1" dirty="0" smtClean="0">
                <a:solidFill>
                  <a:schemeClr val="bg1"/>
                </a:solidFill>
                <a:latin typeface="Nikosh" panose="02000000000000000000" pitchFamily="2" charset="0"/>
                <a:cs typeface="Nikosh" panose="02000000000000000000" pitchFamily="2" charset="0"/>
              </a:rPr>
              <a:t>)</a:t>
            </a:r>
            <a:endParaRPr lang="en-US" altLang="en-US" sz="3600" b="1" dirty="0" smtClean="0">
              <a:solidFill>
                <a:schemeClr val="bg1"/>
              </a:solidFill>
              <a:latin typeface="Nikosh" pitchFamily="2" charset="0"/>
              <a:ea typeface="Nikosh" pitchFamily="2" charset="0"/>
              <a:cs typeface="Nikosh" pitchFamily="2" charset="0"/>
            </a:endParaRPr>
          </a:p>
        </p:txBody>
      </p:sp>
      <p:sp>
        <p:nvSpPr>
          <p:cNvPr id="6" name="Content Placeholder 2"/>
          <p:cNvSpPr txBox="1">
            <a:spLocks/>
          </p:cNvSpPr>
          <p:nvPr/>
        </p:nvSpPr>
        <p:spPr>
          <a:xfrm>
            <a:off x="838200" y="4234962"/>
            <a:ext cx="10515600" cy="13815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bn-BD" altLang="en-US" dirty="0">
                <a:latin typeface="Nikosh" pitchFamily="2" charset="0"/>
                <a:ea typeface="Nikosh" pitchFamily="2" charset="0"/>
                <a:cs typeface="Nikosh" pitchFamily="2" charset="0"/>
              </a:rPr>
              <a:t>প্রথাগত সাড়া ও ত্রাণ রীতি থেকে একটি অধিক সমন্বিত ঝুঁকি হ্রাস সংস্কৃতিতে উত্তরণ এবং বিভিন্ন আপদে দরিদ্র ও বিপদাপন্ন সম্প্রদায়ের খাদ্য নিরাপত্তা সহায়তা </a:t>
            </a:r>
            <a:r>
              <a:rPr lang="bn-BD" altLang="en-US" dirty="0" smtClean="0">
                <a:latin typeface="Nikosh" pitchFamily="2" charset="0"/>
                <a:ea typeface="Nikosh" pitchFamily="2" charset="0"/>
                <a:cs typeface="Nikosh" pitchFamily="2" charset="0"/>
              </a:rPr>
              <a:t>নিশ্চিতকরণ</a:t>
            </a:r>
            <a:endParaRPr lang="en-US" altLang="en-US"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2529760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609600" y="874045"/>
            <a:ext cx="5045611" cy="546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bn-IN" altLang="en-US" sz="3600" b="1" dirty="0" smtClean="0">
                <a:solidFill>
                  <a:schemeClr val="bg1"/>
                </a:solidFill>
                <a:latin typeface="Nikosh" pitchFamily="2" charset="0"/>
                <a:ea typeface="Nikosh" pitchFamily="2" charset="0"/>
                <a:cs typeface="Nikosh" pitchFamily="2" charset="0"/>
              </a:rPr>
              <a:t>রূপকল্প ২০২১</a:t>
            </a:r>
            <a:r>
              <a:rPr lang="en-US" altLang="en-US" sz="3600" b="1" dirty="0" smtClean="0">
                <a:solidFill>
                  <a:schemeClr val="bg1"/>
                </a:solidFill>
                <a:latin typeface="Nikosh" pitchFamily="2" charset="0"/>
                <a:ea typeface="Nikosh" pitchFamily="2" charset="0"/>
                <a:cs typeface="Nikosh" pitchFamily="2" charset="0"/>
              </a:rPr>
              <a:t> </a:t>
            </a:r>
            <a:r>
              <a:rPr lang="bn-IN" altLang="en-US" sz="3600" b="1" dirty="0" smtClean="0">
                <a:solidFill>
                  <a:schemeClr val="bg1"/>
                </a:solidFill>
                <a:latin typeface="Nikosh" pitchFamily="2" charset="0"/>
                <a:ea typeface="Nikosh" pitchFamily="2" charset="0"/>
                <a:cs typeface="Nikosh" pitchFamily="2" charset="0"/>
              </a:rPr>
              <a:t/>
            </a:r>
            <a:br>
              <a:rPr lang="bn-IN" altLang="en-US" sz="3600" b="1" dirty="0" smtClean="0">
                <a:solidFill>
                  <a:schemeClr val="bg1"/>
                </a:solidFill>
                <a:latin typeface="Nikosh" pitchFamily="2" charset="0"/>
                <a:ea typeface="Nikosh" pitchFamily="2" charset="0"/>
                <a:cs typeface="Nikosh" pitchFamily="2" charset="0"/>
              </a:rPr>
            </a:br>
            <a:endParaRPr lang="en-US" altLang="en-US" sz="3600" dirty="0" smtClean="0">
              <a:solidFill>
                <a:schemeClr val="bg1"/>
              </a:solidFill>
            </a:endParaRPr>
          </a:p>
        </p:txBody>
      </p:sp>
      <p:sp>
        <p:nvSpPr>
          <p:cNvPr id="3" name="Content Placeholder 2"/>
          <p:cNvSpPr>
            <a:spLocks noGrp="1"/>
          </p:cNvSpPr>
          <p:nvPr>
            <p:ph idx="1"/>
          </p:nvPr>
        </p:nvSpPr>
        <p:spPr>
          <a:xfrm>
            <a:off x="609600" y="1733266"/>
            <a:ext cx="10972800" cy="4326875"/>
          </a:xfrm>
        </p:spPr>
        <p:txBody>
          <a:bodyPr>
            <a:normAutofit/>
          </a:bodyPr>
          <a:lstStyle/>
          <a:p>
            <a:pPr eaLnBrk="1" hangingPunct="1">
              <a:lnSpc>
                <a:spcPct val="80000"/>
              </a:lnSpc>
            </a:pPr>
            <a:r>
              <a:rPr lang="bn-IN" altLang="en-US" sz="2400" dirty="0" smtClean="0">
                <a:latin typeface="Nikosh" pitchFamily="2" charset="0"/>
                <a:ea typeface="Nikosh" pitchFamily="2" charset="0"/>
                <a:cs typeface="Nikosh" pitchFamily="2" charset="0"/>
              </a:rPr>
              <a:t>পরিবেশ বিপর্যয়, জলবায়ু পরিবর্তন এবং দুর্যোগ ঝুঁকিহ্রাসে নীতিমালা গ্রহণ</a:t>
            </a:r>
            <a:r>
              <a:rPr lang="bn-BD" altLang="en-US" sz="2400" dirty="0" smtClean="0">
                <a:latin typeface="Nikosh" pitchFamily="2" charset="0"/>
                <a:ea typeface="Nikosh" pitchFamily="2" charset="0"/>
                <a:cs typeface="Nikosh" pitchFamily="2" charset="0"/>
              </a:rPr>
              <a:t> (</a:t>
            </a:r>
            <a:r>
              <a:rPr lang="en-US" altLang="en-US" sz="2000" dirty="0" smtClean="0">
                <a:latin typeface="Nikosh" pitchFamily="2" charset="0"/>
                <a:ea typeface="Nikosh" pitchFamily="2" charset="0"/>
                <a:cs typeface="Nikosh" pitchFamily="2" charset="0"/>
              </a:rPr>
              <a:t>Main-</a:t>
            </a:r>
            <a:r>
              <a:rPr lang="en-US" altLang="en-US" sz="2000" dirty="0" err="1" smtClean="0">
                <a:latin typeface="Nikosh" pitchFamily="2" charset="0"/>
                <a:ea typeface="Nikosh" pitchFamily="2" charset="0"/>
                <a:cs typeface="Nikosh" pitchFamily="2" charset="0"/>
              </a:rPr>
              <a:t>st</a:t>
            </a:r>
            <a:r>
              <a:rPr lang="bn-BD" altLang="en-US" sz="2000" dirty="0" smtClean="0">
                <a:latin typeface="Nikosh" pitchFamily="2" charset="0"/>
                <a:ea typeface="Nikosh" pitchFamily="2" charset="0"/>
                <a:cs typeface="Nikosh" pitchFamily="2" charset="0"/>
              </a:rPr>
              <a:t>reaming</a:t>
            </a:r>
            <a:r>
              <a:rPr lang="bn-BD" altLang="en-US" sz="2400" dirty="0" smtClean="0">
                <a:latin typeface="Nikosh" pitchFamily="2" charset="0"/>
                <a:ea typeface="Nikosh" pitchFamily="2" charset="0"/>
                <a:cs typeface="Nikosh" pitchFamily="2" charset="0"/>
              </a:rPr>
              <a:t>)</a:t>
            </a:r>
            <a:endParaRPr lang="bn-IN" altLang="en-US" sz="2400" dirty="0" smtClean="0">
              <a:latin typeface="Nikosh" pitchFamily="2" charset="0"/>
              <a:ea typeface="Nikosh" pitchFamily="2" charset="0"/>
              <a:cs typeface="Nikosh" pitchFamily="2" charset="0"/>
            </a:endParaRPr>
          </a:p>
          <a:p>
            <a:pPr algn="just" eaLnBrk="1" hangingPunct="1">
              <a:lnSpc>
                <a:spcPct val="80000"/>
              </a:lnSpc>
            </a:pPr>
            <a:r>
              <a:rPr lang="bn-IN" altLang="en-US" sz="2400" dirty="0" smtClean="0">
                <a:latin typeface="Nikosh" pitchFamily="2" charset="0"/>
                <a:ea typeface="Nikosh" pitchFamily="2" charset="0"/>
                <a:cs typeface="Nikosh" pitchFamily="2" charset="0"/>
              </a:rPr>
              <a:t>নিজস্ব ভূমি ও সম্পদের সমন্বয়ে সমন্বিত পরিকল্পনা প্রণয়ন</a:t>
            </a:r>
          </a:p>
          <a:p>
            <a:pPr algn="just" eaLnBrk="1" hangingPunct="1">
              <a:lnSpc>
                <a:spcPct val="80000"/>
              </a:lnSpc>
            </a:pPr>
            <a:r>
              <a:rPr lang="bn-IN" altLang="en-US" sz="2400" dirty="0" smtClean="0">
                <a:latin typeface="Nikosh" pitchFamily="2" charset="0"/>
                <a:ea typeface="Nikosh" pitchFamily="2" charset="0"/>
                <a:cs typeface="Nikosh" pitchFamily="2" charset="0"/>
              </a:rPr>
              <a:t>ভূ-উপরস</a:t>
            </a:r>
            <a:r>
              <a:rPr lang="bn-BD" altLang="en-US" sz="2400" dirty="0" smtClean="0">
                <a:latin typeface="Nikosh" pitchFamily="2" charset="0"/>
                <a:ea typeface="Nikosh" pitchFamily="2" charset="0"/>
                <a:cs typeface="Nikosh" pitchFamily="2" charset="0"/>
              </a:rPr>
              <a:t>্থ</a:t>
            </a:r>
            <a:r>
              <a:rPr lang="bn-IN" altLang="en-US" sz="2400" dirty="0" smtClean="0">
                <a:latin typeface="Nikosh" pitchFamily="2" charset="0"/>
                <a:ea typeface="Nikosh" pitchFamily="2" charset="0"/>
                <a:cs typeface="Nikosh" pitchFamily="2" charset="0"/>
              </a:rPr>
              <a:t> এবং ভূ-গর্ভস্থ পানির স্তর থেকে</a:t>
            </a:r>
            <a:r>
              <a:rPr lang="en-US" altLang="en-US" sz="2400" dirty="0" smtClean="0">
                <a:latin typeface="Nikosh" pitchFamily="2" charset="0"/>
                <a:ea typeface="Nikosh" pitchFamily="2" charset="0"/>
                <a:cs typeface="Nikosh" pitchFamily="2" charset="0"/>
              </a:rPr>
              <a:t> </a:t>
            </a:r>
            <a:r>
              <a:rPr lang="bn-BD" altLang="en-US" sz="2400" dirty="0" smtClean="0">
                <a:latin typeface="Nikosh" pitchFamily="2" charset="0"/>
                <a:ea typeface="Nikosh" pitchFamily="2" charset="0"/>
                <a:cs typeface="Nikosh" pitchFamily="2" charset="0"/>
              </a:rPr>
              <a:t>আর্সেনিকমুক্ত</a:t>
            </a:r>
            <a:r>
              <a:rPr lang="bn-IN" altLang="en-US" sz="2400" dirty="0" smtClean="0">
                <a:latin typeface="Nikosh" pitchFamily="2" charset="0"/>
                <a:ea typeface="Nikosh" pitchFamily="2" charset="0"/>
                <a:cs typeface="Nikosh" pitchFamily="2" charset="0"/>
              </a:rPr>
              <a:t> সুপেয় পানি সরবরাহের </a:t>
            </a:r>
            <a:r>
              <a:rPr lang="bn-BD" altLang="en-US" sz="2400" dirty="0" smtClean="0">
                <a:latin typeface="Nikosh" pitchFamily="2" charset="0"/>
                <a:ea typeface="Nikosh" pitchFamily="2" charset="0"/>
                <a:cs typeface="Nikosh" pitchFamily="2" charset="0"/>
              </a:rPr>
              <a:t>পরিকল্পনা গ্রহণ</a:t>
            </a:r>
            <a:endParaRPr lang="bn-IN" altLang="en-US" sz="2400" dirty="0" smtClean="0">
              <a:latin typeface="Nikosh" pitchFamily="2" charset="0"/>
              <a:ea typeface="Nikosh" pitchFamily="2" charset="0"/>
              <a:cs typeface="Nikosh" pitchFamily="2" charset="0"/>
            </a:endParaRPr>
          </a:p>
          <a:p>
            <a:pPr eaLnBrk="1" hangingPunct="1">
              <a:lnSpc>
                <a:spcPct val="80000"/>
              </a:lnSpc>
            </a:pPr>
            <a:r>
              <a:rPr lang="bn-IN" altLang="en-US" sz="2400" dirty="0" smtClean="0">
                <a:latin typeface="Nikosh" pitchFamily="2" charset="0"/>
                <a:ea typeface="Nikosh" pitchFamily="2" charset="0"/>
                <a:cs typeface="Nikosh" pitchFamily="2" charset="0"/>
              </a:rPr>
              <a:t>বন্যার ঝুঁকিহ্রাসকল্পে নদীসমূহের খনন এবং পানি চলাচলের সুব্যবস্থা করা </a:t>
            </a:r>
            <a:endParaRPr lang="bn-BD" altLang="en-US" sz="2400" dirty="0" smtClean="0">
              <a:latin typeface="Nikosh" pitchFamily="2" charset="0"/>
              <a:ea typeface="Nikosh" pitchFamily="2" charset="0"/>
              <a:cs typeface="Nikosh" pitchFamily="2" charset="0"/>
            </a:endParaRPr>
          </a:p>
          <a:p>
            <a:pPr algn="just"/>
            <a:r>
              <a:rPr lang="bn-BD" altLang="en-US" sz="2400" dirty="0">
                <a:latin typeface="Nikosh" pitchFamily="2" charset="0"/>
                <a:ea typeface="Nikosh" pitchFamily="2" charset="0"/>
                <a:cs typeface="Nikosh" pitchFamily="2" charset="0"/>
              </a:rPr>
              <a:t>উপকূলীয়</a:t>
            </a:r>
            <a:r>
              <a:rPr lang="bn-IN" altLang="en-US" sz="2400" dirty="0">
                <a:latin typeface="Nikosh" pitchFamily="2" charset="0"/>
                <a:ea typeface="Nikosh" pitchFamily="2" charset="0"/>
                <a:cs typeface="Nikosh" pitchFamily="2" charset="0"/>
              </a:rPr>
              <a:t> অঞ্চল সমূহে সামাজিক বৃক্ষায়নের মাধ্যমে পরিবেশের ভারসাম্য </a:t>
            </a:r>
            <a:r>
              <a:rPr lang="bn-BD" altLang="en-US" sz="2400" dirty="0">
                <a:latin typeface="Nikosh" pitchFamily="2" charset="0"/>
                <a:ea typeface="Nikosh" pitchFamily="2" charset="0"/>
                <a:cs typeface="Nikosh" pitchFamily="2" charset="0"/>
              </a:rPr>
              <a:t>আনয়ন</a:t>
            </a:r>
            <a:r>
              <a:rPr lang="bn-IN" altLang="en-US" sz="2400" dirty="0">
                <a:latin typeface="Nikosh" pitchFamily="2" charset="0"/>
                <a:ea typeface="Nikosh" pitchFamily="2" charset="0"/>
                <a:cs typeface="Nikosh" pitchFamily="2" charset="0"/>
              </a:rPr>
              <a:t> </a:t>
            </a:r>
            <a:endParaRPr lang="bn-BD" altLang="en-US" sz="2400" dirty="0">
              <a:latin typeface="Nikosh" pitchFamily="2" charset="0"/>
              <a:ea typeface="Nikosh" pitchFamily="2" charset="0"/>
              <a:cs typeface="Nikosh" pitchFamily="2" charset="0"/>
            </a:endParaRPr>
          </a:p>
          <a:p>
            <a:pPr algn="just"/>
            <a:r>
              <a:rPr lang="bn-IN" altLang="en-US" sz="2400" dirty="0">
                <a:latin typeface="Nikosh" pitchFamily="2" charset="0"/>
                <a:ea typeface="Nikosh" pitchFamily="2" charset="0"/>
                <a:cs typeface="Nikosh" pitchFamily="2" charset="0"/>
              </a:rPr>
              <a:t>আঞ্চলিক সহযোগিতার মাধ্যমে ঘ</a:t>
            </a:r>
            <a:r>
              <a:rPr lang="bn-BD" altLang="en-US" sz="2400" dirty="0">
                <a:latin typeface="Nikosh" pitchFamily="2" charset="0"/>
                <a:ea typeface="Nikosh" pitchFamily="2" charset="0"/>
                <a:cs typeface="Nikosh" pitchFamily="2" charset="0"/>
              </a:rPr>
              <a:t>ূর্ণি</a:t>
            </a:r>
            <a:r>
              <a:rPr lang="bn-IN" altLang="en-US" sz="2400" dirty="0">
                <a:latin typeface="Nikosh" pitchFamily="2" charset="0"/>
                <a:ea typeface="Nikosh" pitchFamily="2" charset="0"/>
                <a:cs typeface="Nikosh" pitchFamily="2" charset="0"/>
              </a:rPr>
              <a:t>ঝড়,</a:t>
            </a:r>
            <a:r>
              <a:rPr lang="bn-BD" altLang="en-US" sz="2400" dirty="0">
                <a:latin typeface="Nikosh" pitchFamily="2" charset="0"/>
                <a:ea typeface="Nikosh" pitchFamily="2" charset="0"/>
                <a:cs typeface="Nikosh" pitchFamily="2" charset="0"/>
              </a:rPr>
              <a:t> </a:t>
            </a:r>
            <a:r>
              <a:rPr lang="bn-IN" altLang="en-US" sz="2400" dirty="0">
                <a:latin typeface="Nikosh" pitchFamily="2" charset="0"/>
                <a:ea typeface="Nikosh" pitchFamily="2" charset="0"/>
                <a:cs typeface="Nikosh" pitchFamily="2" charset="0"/>
              </a:rPr>
              <a:t>বন্যা এবং খরার ক্ষয়ক্ষতি কমিয়ে আনার জন্য আন্তঃদেশীয় পরিকল্পনা গ্রহণ</a:t>
            </a:r>
          </a:p>
          <a:p>
            <a:pPr marL="0" indent="0" eaLnBrk="1" hangingPunct="1">
              <a:lnSpc>
                <a:spcPct val="80000"/>
              </a:lnSpc>
              <a:buNone/>
            </a:pPr>
            <a:endParaRPr lang="en-US" altLang="en-US" sz="2400"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1917428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838200" y="801857"/>
            <a:ext cx="5604803" cy="562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bn-IN" altLang="en-US" sz="3600" dirty="0" smtClean="0">
                <a:latin typeface="Nikosh" pitchFamily="2" charset="0"/>
                <a:ea typeface="Nikosh" pitchFamily="2" charset="0"/>
                <a:cs typeface="Nikosh" pitchFamily="2" charset="0"/>
              </a:rPr>
              <a:t>মন্ত্রণালয়ের প্রধান কার্যাবলী</a:t>
            </a:r>
            <a:endParaRPr lang="en-US" altLang="en-US" sz="3600" dirty="0" smtClean="0">
              <a:latin typeface="Nikosh" pitchFamily="2" charset="0"/>
              <a:ea typeface="Nikosh" pitchFamily="2" charset="0"/>
              <a:cs typeface="Nikosh" pitchFamily="2" charset="0"/>
            </a:endParaRPr>
          </a:p>
        </p:txBody>
      </p:sp>
      <p:sp>
        <p:nvSpPr>
          <p:cNvPr id="19459" name="Content Placeholder 2"/>
          <p:cNvSpPr>
            <a:spLocks noGrp="1"/>
          </p:cNvSpPr>
          <p:nvPr>
            <p:ph idx="1"/>
          </p:nvPr>
        </p:nvSpPr>
        <p:spPr/>
        <p:txBody>
          <a:bodyPr/>
          <a:lstStyle/>
          <a:p>
            <a:pPr eaLnBrk="1" hangingPunct="1">
              <a:buFont typeface="Arial" charset="0"/>
              <a:buNone/>
            </a:pPr>
            <a:r>
              <a:rPr lang="bn-BD" altLang="en-US" dirty="0" smtClean="0">
                <a:latin typeface="Nikosh" pitchFamily="2" charset="0"/>
                <a:ea typeface="Nikosh" pitchFamily="2" charset="0"/>
                <a:cs typeface="Nikosh" pitchFamily="2" charset="0"/>
              </a:rPr>
              <a:t>১। </a:t>
            </a:r>
            <a:r>
              <a:rPr lang="bn-IN" altLang="en-US" dirty="0" smtClean="0">
                <a:latin typeface="Nikosh" pitchFamily="2" charset="0"/>
                <a:ea typeface="Nikosh" pitchFamily="2" charset="0"/>
                <a:cs typeface="Nikosh" pitchFamily="2" charset="0"/>
              </a:rPr>
              <a:t>দুর্যোগ মোকাবেলা এবং সমন্বিত দুর্যোগ ঝুঁকি প্রশমন </a:t>
            </a:r>
          </a:p>
          <a:p>
            <a:pPr eaLnBrk="1" hangingPunct="1">
              <a:buFont typeface="Arial" charset="0"/>
              <a:buNone/>
            </a:pPr>
            <a:r>
              <a:rPr lang="bn-BD" altLang="en-US" dirty="0" smtClean="0">
                <a:latin typeface="Nikosh" pitchFamily="2" charset="0"/>
                <a:ea typeface="Nikosh" pitchFamily="2" charset="0"/>
                <a:cs typeface="Nikosh" pitchFamily="2" charset="0"/>
              </a:rPr>
              <a:t>২। </a:t>
            </a:r>
            <a:r>
              <a:rPr lang="bn-IN" altLang="en-US" dirty="0" smtClean="0">
                <a:latin typeface="Nikosh" pitchFamily="2" charset="0"/>
                <a:ea typeface="Nikosh" pitchFamily="2" charset="0"/>
                <a:cs typeface="Nikosh" pitchFamily="2" charset="0"/>
              </a:rPr>
              <a:t>দুর্যোগ ঝুঁকিহ্রাসকল্পে উন্নয়ন প্রকল্প প্রণয়ন ও বাস্তবায়ন</a:t>
            </a:r>
          </a:p>
          <a:p>
            <a:pPr eaLnBrk="1" hangingPunct="1">
              <a:buFont typeface="Arial" charset="0"/>
              <a:buNone/>
            </a:pPr>
            <a:r>
              <a:rPr lang="bn-BD" altLang="en-US" dirty="0" smtClean="0">
                <a:latin typeface="Nikosh" pitchFamily="2" charset="0"/>
                <a:ea typeface="Nikosh" pitchFamily="2" charset="0"/>
                <a:cs typeface="Nikosh" pitchFamily="2" charset="0"/>
              </a:rPr>
              <a:t>৩। </a:t>
            </a:r>
            <a:r>
              <a:rPr lang="bn-IN" altLang="en-US" dirty="0" smtClean="0">
                <a:latin typeface="Nikosh" pitchFamily="2" charset="0"/>
                <a:ea typeface="Nikosh" pitchFamily="2" charset="0"/>
                <a:cs typeface="Nikosh" pitchFamily="2" charset="0"/>
              </a:rPr>
              <a:t>দুর্যোগ ব্যবস্থাপনায় জাতীয়, আঞ্চলিক ও আন্তর্জাতিক কর্মকান্ডে সহযো</a:t>
            </a:r>
            <a:r>
              <a:rPr lang="bn-BD" altLang="en-US" dirty="0" smtClean="0">
                <a:latin typeface="Nikosh" pitchFamily="2" charset="0"/>
                <a:ea typeface="Nikosh" pitchFamily="2" charset="0"/>
                <a:cs typeface="Nikosh" pitchFamily="2" charset="0"/>
              </a:rPr>
              <a:t>গি</a:t>
            </a:r>
            <a:r>
              <a:rPr lang="bn-IN" altLang="en-US" dirty="0" smtClean="0">
                <a:latin typeface="Nikosh" pitchFamily="2" charset="0"/>
                <a:ea typeface="Nikosh" pitchFamily="2" charset="0"/>
                <a:cs typeface="Nikosh" pitchFamily="2" charset="0"/>
              </a:rPr>
              <a:t>তা ও সমন্বয়</a:t>
            </a:r>
          </a:p>
          <a:p>
            <a:pPr eaLnBrk="1" hangingPunct="1">
              <a:buFont typeface="Arial" charset="0"/>
              <a:buNone/>
            </a:pPr>
            <a:r>
              <a:rPr lang="bn-BD" altLang="en-US" dirty="0" smtClean="0">
                <a:latin typeface="Nikosh" pitchFamily="2" charset="0"/>
                <a:ea typeface="Nikosh" pitchFamily="2" charset="0"/>
                <a:cs typeface="Nikosh" pitchFamily="2" charset="0"/>
              </a:rPr>
              <a:t>৪। </a:t>
            </a:r>
            <a:r>
              <a:rPr lang="bn-IN" altLang="en-US" dirty="0" smtClean="0">
                <a:latin typeface="Nikosh" pitchFamily="2" charset="0"/>
                <a:ea typeface="Nikosh" pitchFamily="2" charset="0"/>
                <a:cs typeface="Nikosh" pitchFamily="2" charset="0"/>
              </a:rPr>
              <a:t>জরুরি ত্রাণ ও পুনর্বাসন কার্যক্রম পরিকল্পনা ও বাস্তবায়ন</a:t>
            </a:r>
          </a:p>
          <a:p>
            <a:pPr eaLnBrk="1" hangingPunct="1">
              <a:buFont typeface="Arial" charset="0"/>
              <a:buNone/>
            </a:pPr>
            <a:r>
              <a:rPr lang="bn-BD" altLang="en-US" dirty="0" smtClean="0">
                <a:latin typeface="Nikosh" pitchFamily="2" charset="0"/>
                <a:ea typeface="Nikosh" pitchFamily="2" charset="0"/>
                <a:cs typeface="Nikosh" pitchFamily="2" charset="0"/>
              </a:rPr>
              <a:t>৫। </a:t>
            </a:r>
            <a:r>
              <a:rPr lang="bn-IN" altLang="en-US" dirty="0" smtClean="0">
                <a:latin typeface="Nikosh" pitchFamily="2" charset="0"/>
                <a:ea typeface="Nikosh" pitchFamily="2" charset="0"/>
                <a:cs typeface="Nikosh" pitchFamily="2" charset="0"/>
              </a:rPr>
              <a:t>সামাজিক নিরাপত্তা বেষ্টনী কার্যক্রম গ্রহণ ও বাস্তবায়ন</a:t>
            </a:r>
          </a:p>
          <a:p>
            <a:pPr eaLnBrk="1" hangingPunct="1">
              <a:buFont typeface="Arial" charset="0"/>
              <a:buNone/>
            </a:pPr>
            <a:r>
              <a:rPr lang="bn-BD" altLang="en-US" dirty="0" smtClean="0">
                <a:latin typeface="Nikosh" pitchFamily="2" charset="0"/>
                <a:ea typeface="Nikosh" pitchFamily="2" charset="0"/>
                <a:cs typeface="Nikosh" pitchFamily="2" charset="0"/>
              </a:rPr>
              <a:t>৬। </a:t>
            </a:r>
            <a:r>
              <a:rPr lang="bn-IN" altLang="en-US" dirty="0" smtClean="0">
                <a:latin typeface="Nikosh" pitchFamily="2" charset="0"/>
                <a:ea typeface="Nikosh" pitchFamily="2" charset="0"/>
                <a:cs typeface="Nikosh" pitchFamily="2" charset="0"/>
              </a:rPr>
              <a:t>সামাজিক নিরাপত্তা বেষ্টনীতে অসহায় মানুষকে সহায়তা করা</a:t>
            </a:r>
            <a:endParaRPr lang="en-US" altLang="en-US"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774197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316294212"/>
              </p:ext>
            </p:extLst>
          </p:nvPr>
        </p:nvGraphicFramePr>
        <p:xfrm>
          <a:off x="382137" y="245660"/>
          <a:ext cx="11709779" cy="6482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idx="4294967295"/>
          </p:nvPr>
        </p:nvSpPr>
        <p:spPr>
          <a:xfrm>
            <a:off x="838200" y="992924"/>
            <a:ext cx="4020403" cy="526387"/>
          </a:xfrm>
          <a:prstGeom prst="rect">
            <a:avLst/>
          </a:prstGeom>
        </p:spPr>
        <p:style>
          <a:lnRef idx="3">
            <a:schemeClr val="lt1"/>
          </a:lnRef>
          <a:fillRef idx="1">
            <a:schemeClr val="accent6"/>
          </a:fillRef>
          <a:effectRef idx="1">
            <a:schemeClr val="accent6"/>
          </a:effectRef>
          <a:fontRef idx="minor">
            <a:schemeClr val="lt1"/>
          </a:fontRef>
        </p:style>
        <p:txBody>
          <a:bodyPr/>
          <a:lstStyle/>
          <a:p>
            <a:r>
              <a:rPr lang="bn-BD" sz="3600" dirty="0" smtClean="0">
                <a:latin typeface="Nikosh" panose="02000000000000000000" pitchFamily="2" charset="0"/>
                <a:cs typeface="Nikosh" panose="02000000000000000000" pitchFamily="2" charset="0"/>
              </a:rPr>
              <a:t>সাংগঠনিক কাঠামো</a:t>
            </a:r>
            <a:endParaRPr lang="bn-BD" sz="3600" dirty="0">
              <a:latin typeface="Nikosh" panose="02000000000000000000" pitchFamily="2" charset="0"/>
              <a:cs typeface="Nikosh" panose="02000000000000000000" pitchFamily="2" charset="0"/>
            </a:endParaRPr>
          </a:p>
        </p:txBody>
      </p:sp>
      <p:sp>
        <p:nvSpPr>
          <p:cNvPr id="5" name="Rounded Rectangle 4"/>
          <p:cNvSpPr/>
          <p:nvPr/>
        </p:nvSpPr>
        <p:spPr>
          <a:xfrm>
            <a:off x="5743431" y="4930267"/>
            <a:ext cx="2590800" cy="1676400"/>
          </a:xfrm>
          <a:prstGeom prst="roundRect">
            <a:avLst/>
          </a:prstGeom>
          <a:solidFill>
            <a:schemeClr val="accent1">
              <a:lumMod val="60000"/>
              <a:lumOff val="40000"/>
            </a:scheme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ysClr val="windowText" lastClr="000000"/>
              </a:buClr>
              <a:buSzTx/>
              <a:buFontTx/>
              <a:buNone/>
              <a:tabLst/>
              <a:defRPr/>
            </a:pPr>
            <a:r>
              <a:rPr lang="bn-BD" sz="2000" kern="0" dirty="0" smtClean="0">
                <a:solidFill>
                  <a:sysClr val="windowText" lastClr="000000"/>
                </a:solidFill>
                <a:latin typeface="Nikosh" pitchFamily="2" charset="0"/>
                <a:cs typeface="Nikosh" pitchFamily="2" charset="0"/>
              </a:rPr>
              <a:t>একনজরে </a:t>
            </a:r>
            <a:r>
              <a:rPr kumimoji="0" lang="bn-BD" sz="20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জনবল</a:t>
            </a:r>
            <a:endParaRPr kumimoji="0" lang="en-GB" sz="20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endParaRPr>
          </a:p>
          <a:p>
            <a:pPr marL="0" marR="0" lvl="0" indent="0" algn="ctr" defTabSz="914400" eaLnBrk="1" fontAlgn="auto" latinLnBrk="0" hangingPunct="1">
              <a:lnSpc>
                <a:spcPct val="100000"/>
              </a:lnSpc>
              <a:spcBef>
                <a:spcPts val="0"/>
              </a:spcBef>
              <a:spcAft>
                <a:spcPts val="0"/>
              </a:spcAft>
              <a:buClr>
                <a:sysClr val="windowText" lastClr="000000"/>
              </a:buClr>
              <a:buSzTx/>
              <a:buFontTx/>
              <a:buNone/>
              <a:tabLst>
                <a:tab pos="1158875" algn="l"/>
              </a:tabLst>
              <a:defRPr/>
            </a:pPr>
            <a:r>
              <a:rPr kumimoji="0" lang="bn-BD"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প্রথম  শ্রেণি –  </a:t>
            </a:r>
            <a:r>
              <a:rPr kumimoji="0" lang="en-GB"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৪৩</a:t>
            </a:r>
            <a:r>
              <a:rPr kumimoji="0" lang="bn-BD"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  জন</a:t>
            </a:r>
          </a:p>
          <a:p>
            <a:pPr marL="0" marR="0" lvl="0" indent="0" algn="ctr" defTabSz="914400" eaLnBrk="1" fontAlgn="auto" latinLnBrk="0" hangingPunct="1">
              <a:lnSpc>
                <a:spcPct val="100000"/>
              </a:lnSpc>
              <a:spcBef>
                <a:spcPts val="0"/>
              </a:spcBef>
              <a:spcAft>
                <a:spcPts val="0"/>
              </a:spcAft>
              <a:buClr>
                <a:sysClr val="windowText" lastClr="000000"/>
              </a:buClr>
              <a:buSzTx/>
              <a:buFontTx/>
              <a:buNone/>
              <a:tabLst/>
              <a:defRPr/>
            </a:pPr>
            <a:r>
              <a:rPr kumimoji="0" lang="bn-BD"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দ্বিতীয় শ্রেণি –  </a:t>
            </a:r>
            <a:r>
              <a:rPr kumimoji="0" lang="en-GB"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 </a:t>
            </a:r>
            <a:r>
              <a:rPr kumimoji="0" lang="bn-BD"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৩৫  জন</a:t>
            </a:r>
          </a:p>
          <a:p>
            <a:pPr marL="0" marR="0" lvl="0" indent="0" algn="ctr" defTabSz="914400" eaLnBrk="1" fontAlgn="auto" latinLnBrk="0" hangingPunct="1">
              <a:lnSpc>
                <a:spcPct val="100000"/>
              </a:lnSpc>
              <a:spcBef>
                <a:spcPts val="0"/>
              </a:spcBef>
              <a:spcAft>
                <a:spcPts val="0"/>
              </a:spcAft>
              <a:buClr>
                <a:sysClr val="windowText" lastClr="000000"/>
              </a:buClr>
              <a:buSzTx/>
              <a:buFontTx/>
              <a:buNone/>
              <a:tabLst/>
              <a:defRPr/>
            </a:pPr>
            <a:r>
              <a:rPr kumimoji="0" lang="bn-BD"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তৃতীয় শ্রেণি – </a:t>
            </a:r>
            <a:r>
              <a:rPr kumimoji="0" lang="en-GB"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  ৩৪</a:t>
            </a:r>
            <a:r>
              <a:rPr kumimoji="0" lang="bn-BD"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 জন</a:t>
            </a:r>
          </a:p>
          <a:p>
            <a:pPr marL="0" marR="0" lvl="0" indent="0" algn="ctr" defTabSz="914400" eaLnBrk="1" fontAlgn="auto" latinLnBrk="0" hangingPunct="1">
              <a:lnSpc>
                <a:spcPct val="100000"/>
              </a:lnSpc>
              <a:spcBef>
                <a:spcPts val="0"/>
              </a:spcBef>
              <a:spcAft>
                <a:spcPts val="0"/>
              </a:spcAft>
              <a:buClr>
                <a:sysClr val="windowText" lastClr="000000"/>
              </a:buClr>
              <a:buSzTx/>
              <a:buFontTx/>
              <a:buNone/>
              <a:tabLst/>
              <a:defRPr/>
            </a:pPr>
            <a:r>
              <a:rPr kumimoji="0" lang="bn-BD"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চতুর্থ  শ্রেণি –  ৪১ জন</a:t>
            </a:r>
            <a:endParaRPr kumimoji="0" lang="en-GB"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bn-BD"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  মোট </a:t>
            </a:r>
            <a:r>
              <a:rPr lang="bn-BD" kern="0" dirty="0">
                <a:solidFill>
                  <a:sysClr val="windowText" lastClr="000000"/>
                </a:solidFill>
                <a:latin typeface="Nikosh" pitchFamily="2" charset="0"/>
                <a:cs typeface="Nikosh" pitchFamily="2" charset="0"/>
              </a:rPr>
              <a:t> </a:t>
            </a:r>
            <a:r>
              <a:rPr lang="bn-BD" kern="0" dirty="0" smtClean="0">
                <a:solidFill>
                  <a:sysClr val="windowText" lastClr="000000"/>
                </a:solidFill>
                <a:latin typeface="Nikosh" pitchFamily="2" charset="0"/>
                <a:cs typeface="Nikosh" pitchFamily="2" charset="0"/>
              </a:rPr>
              <a:t>    </a:t>
            </a:r>
            <a:r>
              <a:rPr kumimoji="0" lang="bn-BD"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 </a:t>
            </a:r>
            <a:r>
              <a:rPr kumimoji="0" lang="en-GB"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১৫৩</a:t>
            </a:r>
            <a:r>
              <a:rPr kumimoji="0" lang="bn-BD"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 জন</a:t>
            </a:r>
            <a:endParaRPr kumimoji="0" lang="en-US" i="0" u="none" strike="noStrike" kern="0" cap="none" spc="0" normalizeH="0" baseline="0" noProof="0" dirty="0" smtClean="0">
              <a:ln>
                <a:noFill/>
              </a:ln>
              <a:solidFill>
                <a:sysClr val="windowText" lastClr="000000"/>
              </a:solidFill>
              <a:effectLst/>
              <a:uLnTx/>
              <a:uFillTx/>
              <a:latin typeface="Nikosh" pitchFamily="2" charset="0"/>
              <a:cs typeface="Nikosh" pitchFamily="2" charset="0"/>
            </a:endParaRPr>
          </a:p>
        </p:txBody>
      </p:sp>
    </p:spTree>
    <p:extLst>
      <p:ext uri="{BB962C8B-B14F-4D97-AF65-F5344CB8AC3E}">
        <p14:creationId xmlns="" xmlns:p14="http://schemas.microsoft.com/office/powerpoint/2010/main" val="737042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883742"/>
            <a:ext cx="3918857" cy="54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ormAutofit fontScale="90000"/>
          </a:bodyPr>
          <a:lstStyle/>
          <a:p>
            <a:pPr eaLnBrk="1" fontAlgn="auto" hangingPunct="1">
              <a:spcAft>
                <a:spcPts val="0"/>
              </a:spcAft>
              <a:defRPr/>
            </a:pPr>
            <a:r>
              <a:rPr lang="bn-BD" sz="3600" dirty="0" smtClean="0">
                <a:latin typeface="Nikosh" panose="02000000000000000000" pitchFamily="2" charset="0"/>
                <a:cs typeface="Nikosh" panose="02000000000000000000" pitchFamily="2" charset="0"/>
              </a:rPr>
              <a:t>আওতাধীন দপ্তর/সংস্থা সমূহ</a:t>
            </a:r>
            <a:endParaRPr lang="en-US" sz="3600" dirty="0">
              <a:latin typeface="Nikosh" panose="02000000000000000000" pitchFamily="2" charset="0"/>
              <a:cs typeface="Nikosh" panose="02000000000000000000" pitchFamily="2" charset="0"/>
            </a:endParaRPr>
          </a:p>
        </p:txBody>
      </p:sp>
      <p:graphicFrame>
        <p:nvGraphicFramePr>
          <p:cNvPr id="3" name="Diagram 2"/>
          <p:cNvGraphicFramePr/>
          <p:nvPr>
            <p:extLst>
              <p:ext uri="{D42A27DB-BD31-4B8C-83A1-F6EECF244321}">
                <p14:modId xmlns="" xmlns:p14="http://schemas.microsoft.com/office/powerpoint/2010/main" val="894314659"/>
              </p:ext>
            </p:extLst>
          </p:nvPr>
        </p:nvGraphicFramePr>
        <p:xfrm>
          <a:off x="627797" y="1142739"/>
          <a:ext cx="10890913" cy="4780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09169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4089</TotalTime>
  <Words>3029</Words>
  <Application>Microsoft Office PowerPoint</Application>
  <PresentationFormat>Custom</PresentationFormat>
  <Paragraphs>406</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Slide 2</vt:lpstr>
      <vt:lpstr>মন্ত্রণালয়ের গঠন ও বিবর্তন</vt:lpstr>
      <vt:lpstr>উপস্থাপনায় যা আছে</vt:lpstr>
      <vt:lpstr>দুর্যোগ ব্যবস্থাপনায় সরকারের রূপকল্প (Vision)</vt:lpstr>
      <vt:lpstr>রূপকল্প ২০২১  </vt:lpstr>
      <vt:lpstr>মন্ত্রণালয়ের প্রধান কার্যাবলী</vt:lpstr>
      <vt:lpstr>সাংগঠনিক কাঠামো</vt:lpstr>
      <vt:lpstr>আওতাধীন দপ্তর/সংস্থা সমূহ</vt:lpstr>
      <vt:lpstr>বিগত ৫ বছরে প্রণীত আইন, বিধিমালা ও নীতিমালা </vt:lpstr>
      <vt:lpstr>বিগত পাঁচ বছরে সম্পাদিত স্ট্রাকচারাল কার্যক্রম</vt:lpstr>
      <vt:lpstr>Slide 12</vt:lpstr>
      <vt:lpstr>বিগত পাঁচ বছরে সম্পাদিত নন-স্ট্রাকচারাল কার্যক্রম কার্যক্রম</vt:lpstr>
      <vt:lpstr>আগাম সতর্ক বার্তা </vt:lpstr>
      <vt:lpstr>ঘূর্ণিঝড়, জলোচ্ছ্বাস, কালবৈশাখী, বন্যা, অতিবৃষ্টি ইত্যাদির তথ্য প্রবাহ</vt:lpstr>
      <vt:lpstr>দুর্যোগ ব্যবস্থাপনায় ডিজিটাল প্রযুক্তি </vt:lpstr>
      <vt:lpstr>দুর্যোগ সহনশীল জাতি গঠনে পূর্ব প্রস্তুতি সমূহ</vt:lpstr>
      <vt:lpstr>ঘূর্ণিঝড় প্রস্তুতি কর্মসূচি (CPP)</vt:lpstr>
      <vt:lpstr>Slide 19</vt:lpstr>
      <vt:lpstr>Slide 20</vt:lpstr>
      <vt:lpstr>ভূমিকম্পের প্রস্তুতি</vt:lpstr>
      <vt:lpstr>Slide 22</vt:lpstr>
      <vt:lpstr>জরুরী উদ্ধার কাজে ব্যবহারের জন্য ফায়ার সার্ভিস ও সিভিল ডিফেন্স এবং সামরিক বাহিনীকে হালকা ও ভারী যন্ত্রপাতি প্রদান</vt:lpstr>
      <vt:lpstr>Slide 24</vt:lpstr>
      <vt:lpstr>Slide 25</vt:lpstr>
      <vt:lpstr>রানা প্লাজা দুর্ঘটনা উদ্ধার অভিযানে গৃহীত ব্যবস্থা </vt:lpstr>
      <vt:lpstr>সামাজিক নিরাপত্তা বেষ্টনী কর্মসূচি</vt:lpstr>
      <vt:lpstr>সামাজিক নিরাপত্তা বেষ্টনী কর্মসূচির গত ৫ বছরের (২০০৯-১০ হতে ২০১৩-১৪) সাফল্য</vt:lpstr>
      <vt:lpstr>Slide 29</vt:lpstr>
      <vt:lpstr>Slide 30</vt:lpstr>
      <vt:lpstr>দারিদ্র বিমোচনে সামাজিক নিরাপত্তা বেষ্টনী কর্মসূচির প্রভাব</vt:lpstr>
      <vt:lpstr>দুর্যোগ ঝুঁকিহ্রাস ও খাদ্য নিরাপত্তায় বিশেষ কর্মসূচি</vt:lpstr>
      <vt:lpstr>বর্তমান ২০১৪-১৫ অর্থ বছরে সাম্প্রতিক বন্যা মোকাবেলা ও ত্রাণ কার্যক্রম</vt:lpstr>
      <vt:lpstr>বাস্তবায়নাধীন প্রকল্পসমূহ</vt:lpstr>
      <vt:lpstr>বাস্তবায়নাধীন প্রকল্পসমূহ</vt:lpstr>
      <vt:lpstr>শরণার্থী বিষয়ক কার্যক্রম</vt:lpstr>
      <vt:lpstr>২০০৯ সাল হতে কক্সবাজারস্থ মায়ানমার শরণার্থী ক্যাম্পে গৃহীত কার্যক্রমসমূহ</vt:lpstr>
      <vt:lpstr>মায়ানমার শরণার্থী ব্যবস্থাপনায় বর্তমান চ্যালেঞ্জসমূহ</vt:lpstr>
      <vt:lpstr>আন্তর্জাতিক সংগঠন/কর্মসূচির সাথে সম্পৃক্ততা</vt:lpstr>
      <vt:lpstr>ভবিষ্যৎ কর্মপরিকল্পনা</vt:lpstr>
      <vt:lpstr>চ্যালেঞ্জসমূহ</vt:lpstr>
      <vt:lpstr>ধন্যবাদ</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SAS-Relief</dc:creator>
  <cp:lastModifiedBy>NDRCC</cp:lastModifiedBy>
  <cp:revision>1073</cp:revision>
  <cp:lastPrinted>2014-11-03T09:36:48Z</cp:lastPrinted>
  <dcterms:created xsi:type="dcterms:W3CDTF">2014-10-19T04:32:13Z</dcterms:created>
  <dcterms:modified xsi:type="dcterms:W3CDTF">2016-03-02T04:00:06Z</dcterms:modified>
</cp:coreProperties>
</file>